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133"/>
  </p:notesMasterIdLst>
  <p:sldIdLst>
    <p:sldId id="256" r:id="rId2"/>
    <p:sldId id="389" r:id="rId3"/>
    <p:sldId id="374" r:id="rId4"/>
    <p:sldId id="375" r:id="rId5"/>
    <p:sldId id="396" r:id="rId6"/>
    <p:sldId id="397" r:id="rId7"/>
    <p:sldId id="398" r:id="rId8"/>
    <p:sldId id="399" r:id="rId9"/>
    <p:sldId id="377" r:id="rId10"/>
    <p:sldId id="400" r:id="rId11"/>
    <p:sldId id="401" r:id="rId12"/>
    <p:sldId id="402" r:id="rId13"/>
    <p:sldId id="403" r:id="rId14"/>
    <p:sldId id="404" r:id="rId15"/>
    <p:sldId id="378" r:id="rId16"/>
    <p:sldId id="395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88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390" r:id="rId45"/>
    <p:sldId id="394" r:id="rId46"/>
    <p:sldId id="275" r:id="rId47"/>
    <p:sldId id="276" r:id="rId48"/>
    <p:sldId id="277" r:id="rId49"/>
    <p:sldId id="278" r:id="rId50"/>
    <p:sldId id="279" r:id="rId51"/>
    <p:sldId id="280" r:id="rId52"/>
    <p:sldId id="406" r:id="rId53"/>
    <p:sldId id="283" r:id="rId54"/>
    <p:sldId id="284" r:id="rId55"/>
    <p:sldId id="285" r:id="rId56"/>
    <p:sldId id="286" r:id="rId57"/>
    <p:sldId id="287" r:id="rId58"/>
    <p:sldId id="288" r:id="rId59"/>
    <p:sldId id="289" r:id="rId60"/>
    <p:sldId id="290" r:id="rId61"/>
    <p:sldId id="291" r:id="rId62"/>
    <p:sldId id="292" r:id="rId63"/>
    <p:sldId id="293" r:id="rId64"/>
    <p:sldId id="294" r:id="rId65"/>
    <p:sldId id="295" r:id="rId66"/>
    <p:sldId id="296" r:id="rId67"/>
    <p:sldId id="297" r:id="rId68"/>
    <p:sldId id="298" r:id="rId69"/>
    <p:sldId id="299" r:id="rId70"/>
    <p:sldId id="300" r:id="rId71"/>
    <p:sldId id="301" r:id="rId72"/>
    <p:sldId id="304" r:id="rId73"/>
    <p:sldId id="305" r:id="rId74"/>
    <p:sldId id="306" r:id="rId75"/>
    <p:sldId id="307" r:id="rId76"/>
    <p:sldId id="308" r:id="rId77"/>
    <p:sldId id="309" r:id="rId78"/>
    <p:sldId id="310" r:id="rId79"/>
    <p:sldId id="311" r:id="rId80"/>
    <p:sldId id="312" r:id="rId81"/>
    <p:sldId id="313" r:id="rId82"/>
    <p:sldId id="314" r:id="rId83"/>
    <p:sldId id="315" r:id="rId84"/>
    <p:sldId id="316" r:id="rId85"/>
    <p:sldId id="317" r:id="rId86"/>
    <p:sldId id="318" r:id="rId87"/>
    <p:sldId id="319" r:id="rId88"/>
    <p:sldId id="320" r:id="rId89"/>
    <p:sldId id="321" r:id="rId90"/>
    <p:sldId id="322" r:id="rId91"/>
    <p:sldId id="323" r:id="rId92"/>
    <p:sldId id="324" r:id="rId93"/>
    <p:sldId id="325" r:id="rId94"/>
    <p:sldId id="326" r:id="rId95"/>
    <p:sldId id="327" r:id="rId96"/>
    <p:sldId id="329" r:id="rId97"/>
    <p:sldId id="330" r:id="rId98"/>
    <p:sldId id="331" r:id="rId99"/>
    <p:sldId id="332" r:id="rId100"/>
    <p:sldId id="333" r:id="rId101"/>
    <p:sldId id="334" r:id="rId102"/>
    <p:sldId id="335" r:id="rId103"/>
    <p:sldId id="336" r:id="rId104"/>
    <p:sldId id="337" r:id="rId105"/>
    <p:sldId id="338" r:id="rId106"/>
    <p:sldId id="339" r:id="rId107"/>
    <p:sldId id="340" r:id="rId108"/>
    <p:sldId id="341" r:id="rId109"/>
    <p:sldId id="342" r:id="rId110"/>
    <p:sldId id="343" r:id="rId111"/>
    <p:sldId id="344" r:id="rId112"/>
    <p:sldId id="345" r:id="rId113"/>
    <p:sldId id="346" r:id="rId114"/>
    <p:sldId id="347" r:id="rId115"/>
    <p:sldId id="348" r:id="rId116"/>
    <p:sldId id="349" r:id="rId117"/>
    <p:sldId id="350" r:id="rId118"/>
    <p:sldId id="351" r:id="rId119"/>
    <p:sldId id="352" r:id="rId120"/>
    <p:sldId id="353" r:id="rId121"/>
    <p:sldId id="354" r:id="rId122"/>
    <p:sldId id="355" r:id="rId123"/>
    <p:sldId id="356" r:id="rId124"/>
    <p:sldId id="357" r:id="rId125"/>
    <p:sldId id="358" r:id="rId126"/>
    <p:sldId id="359" r:id="rId127"/>
    <p:sldId id="360" r:id="rId128"/>
    <p:sldId id="361" r:id="rId129"/>
    <p:sldId id="405" r:id="rId130"/>
    <p:sldId id="407" r:id="rId131"/>
    <p:sldId id="408" r:id="rId132"/>
  </p:sldIdLst>
  <p:sldSz cx="9144000" cy="6858000" type="screen4x3"/>
  <p:notesSz cx="6858000" cy="9144000"/>
  <p:custDataLst>
    <p:tags r:id="rId135"/>
  </p:custData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notesMaster" Target="notesMasters/notesMaster1.xml"/><Relationship Id="rId134" Type="http://schemas.openxmlformats.org/officeDocument/2006/relationships/printerSettings" Target="printerSettings/printerSettings1.bin"/><Relationship Id="rId135" Type="http://schemas.openxmlformats.org/officeDocument/2006/relationships/tags" Target="tags/tag1.xml"/><Relationship Id="rId136" Type="http://schemas.openxmlformats.org/officeDocument/2006/relationships/presProps" Target="presProps.xml"/><Relationship Id="rId137" Type="http://schemas.openxmlformats.org/officeDocument/2006/relationships/viewProps" Target="viewProps.xml"/><Relationship Id="rId138" Type="http://schemas.openxmlformats.org/officeDocument/2006/relationships/theme" Target="theme/theme1.xml"/><Relationship Id="rId13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9A1C68FC-D994-2547-B090-809CFF9C1359}" type="datetimeFigureOut">
              <a:rPr lang="pt-BR"/>
              <a:pPr>
                <a:defRPr/>
              </a:pPr>
              <a:t>31/05/16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5ACE7CD2-04B7-4C4C-9D2A-EB81DF543C1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332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 smtClean="0"/>
              <a:t>Este cenário RATIFICA a vantagem comparativa, pois o Brasil diante da crescente demanda mundial por este tipo de produto, realizou o </a:t>
            </a:r>
            <a:r>
              <a:rPr lang="pt-BR" i="1" noProof="0" dirty="0" err="1" smtClean="0"/>
              <a:t>tradoff</a:t>
            </a:r>
            <a:r>
              <a:rPr lang="pt-BR" noProof="0" dirty="0" smtClean="0"/>
              <a:t>,</a:t>
            </a:r>
            <a:r>
              <a:rPr lang="pt-BR" baseline="0" noProof="0" dirty="0" smtClean="0"/>
              <a:t> abrindo mão de industrializar esses produtos, agregando, assim, valor ao produto final, para realizar a venda desses produtos in natura, com valores mais baixos, mas realizando a venda em grande escala, essa decisão está embasada na vantagem produtiva que o Brasil possui na venda dessas </a:t>
            </a:r>
            <a:r>
              <a:rPr lang="pt-BR" baseline="0" noProof="0" dirty="0" err="1" smtClean="0"/>
              <a:t>comodities</a:t>
            </a:r>
            <a:r>
              <a:rPr lang="pt-BR" baseline="0" noProof="0" dirty="0" smtClean="0"/>
              <a:t> para os grandes países industriais, como EUA, China e países europeus, e deixa clara a pouca capacidade da indústria nacional se aproveitar dessa matéria prima e industrializar esses produtos no país para agregar valor aos bens “produtos finais”, essa defasagem no produto nacional industrializado o que obriga a escolha de vender o produto “primário” para manter a economia nacional funcionando.</a:t>
            </a:r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CE7CD2-04B7-4C4C-9D2A-EB81DF543C19}" type="slidenum">
              <a:rPr lang="pt-BR" smtClean="0"/>
              <a:pPr>
                <a:defRPr/>
              </a:pPr>
              <a:t>91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059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 smtClean="0"/>
              <a:t>A situação da</a:t>
            </a:r>
            <a:r>
              <a:rPr lang="pt-BR" baseline="0" noProof="0" dirty="0" smtClean="0"/>
              <a:t> indústria têxtil e das empresas de confecção demonstram um grande conflito de interesses existentes nos mercados, pois quando as empresas de confecção defendem as barreiras comerciais, as confecções produzidas na China estão defendendo o seu mercado consumidor, buscando, assim, equilibrar os mercados. Mas quando a mesma indústria defende barreiras mais brandas para os tecidos importados da China, ela entra em contradição, não pensando nos interesses do mercado interno, mas preocupando-se com as vantagens que os tecidos mais baratos produzidos na China poderiam reduzir o seu custo de produção, aumentando o seu lucro.</a:t>
            </a:r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CE7CD2-04B7-4C4C-9D2A-EB81DF543C19}" type="slidenum">
              <a:rPr lang="pt-BR" smtClean="0"/>
              <a:pPr>
                <a:defRPr/>
              </a:pPr>
              <a:t>92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131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 smtClean="0"/>
              <a:t>Letra C. As combinações de máxima produção obtenível de dois bens, quando a dotação disponível dos fatores e plenamente utilizada,</a:t>
            </a:r>
            <a:r>
              <a:rPr lang="pt-BR" baseline="0" noProof="0" dirty="0" smtClean="0"/>
              <a:t> dada a tecnologia.</a:t>
            </a:r>
            <a:endParaRPr lang="pt-BR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CE7CD2-04B7-4C4C-9D2A-EB81DF543C19}" type="slidenum">
              <a:rPr lang="pt-BR" smtClean="0"/>
              <a:pPr>
                <a:defRPr/>
              </a:pPr>
              <a:t>93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642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 smtClean="0"/>
              <a:t>Letra A = Significa que os fatores de produção estão sendo utilizados em sua totalidade,</a:t>
            </a:r>
            <a:r>
              <a:rPr lang="pt-BR" baseline="0" noProof="0" dirty="0" smtClean="0"/>
              <a:t> a </a:t>
            </a:r>
            <a:r>
              <a:rPr lang="pt-BR" baseline="0" noProof="0" dirty="0" err="1" smtClean="0"/>
              <a:t>econonia</a:t>
            </a:r>
            <a:r>
              <a:rPr lang="pt-BR" baseline="0" noProof="0" dirty="0" smtClean="0"/>
              <a:t> está produzindo o máximo que pode.</a:t>
            </a:r>
          </a:p>
          <a:p>
            <a:r>
              <a:rPr lang="pt-BR" baseline="0" noProof="0" dirty="0" smtClean="0"/>
              <a:t>Letra </a:t>
            </a:r>
            <a:r>
              <a:rPr lang="pt-BR" baseline="0" noProof="0" dirty="0" err="1" smtClean="0"/>
              <a:t>B</a:t>
            </a:r>
            <a:r>
              <a:rPr lang="pt-BR" baseline="0" noProof="0" dirty="0" smtClean="0"/>
              <a:t> = O nível de produção não pode ser atingido, dada a falta de recursos produtivos, sejam eles de tecnologia, matéria prima, infraestrutura ou humano.</a:t>
            </a:r>
          </a:p>
          <a:p>
            <a:endParaRPr lang="pt-BR" baseline="0" noProof="0" dirty="0" smtClean="0"/>
          </a:p>
          <a:p>
            <a:r>
              <a:rPr lang="pt-BR" baseline="0" noProof="0" dirty="0" smtClean="0"/>
              <a:t>Capacidade Produtiva (nível – em cima)</a:t>
            </a:r>
          </a:p>
          <a:p>
            <a:r>
              <a:rPr lang="pt-BR" baseline="0" noProof="0" dirty="0" smtClean="0"/>
              <a:t>Período em baixo (ordem – baixo)</a:t>
            </a:r>
          </a:p>
          <a:p>
            <a:pPr marL="0" indent="0">
              <a:buFontTx/>
              <a:buNone/>
            </a:pPr>
            <a:r>
              <a:rPr lang="pt-BR" baseline="0" noProof="0" dirty="0" smtClean="0"/>
              <a:t>O teto é a máxima Capacidade Produtiva e os espaços são as </a:t>
            </a:r>
            <a:r>
              <a:rPr lang="pt-BR" baseline="0" noProof="0" smtClean="0"/>
              <a:t>Capacidades Ociosas</a:t>
            </a:r>
            <a:r>
              <a:rPr lang="pt-BR" baseline="0" noProof="0" dirty="0" smtClean="0"/>
              <a:t>.</a:t>
            </a:r>
          </a:p>
          <a:p>
            <a:pPr marL="0" indent="0">
              <a:buFontTx/>
              <a:buNone/>
            </a:pPr>
            <a:r>
              <a:rPr lang="pt-BR" baseline="0" noProof="0" dirty="0" smtClean="0"/>
              <a:t> </a:t>
            </a:r>
          </a:p>
          <a:p>
            <a:r>
              <a:rPr lang="pt-BR" noProof="0" dirty="0" smtClean="0"/>
              <a:t>Letra</a:t>
            </a:r>
            <a:r>
              <a:rPr lang="pt-BR" baseline="0" noProof="0" dirty="0" smtClean="0"/>
              <a:t> C = A situação mostra que a produção é menos do que poderia ser, ou seja, os recursos produtivos não estão sendo utilizados em sua totalidade, demonstra a ineficiência em sua capacidade produtiva.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CE7CD2-04B7-4C4C-9D2A-EB81DF543C19}" type="slidenum">
              <a:rPr lang="pt-BR" smtClean="0"/>
              <a:pPr>
                <a:defRPr/>
              </a:pPr>
              <a:t>94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335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 smtClean="0"/>
              <a:t>Letra C = O consumidor A ganhará,</a:t>
            </a:r>
            <a:r>
              <a:rPr lang="pt-BR" baseline="0" noProof="0" dirty="0" smtClean="0"/>
              <a:t> mas o consumidor </a:t>
            </a:r>
            <a:r>
              <a:rPr lang="pt-BR" baseline="0" noProof="0" dirty="0" err="1" smtClean="0"/>
              <a:t>B</a:t>
            </a:r>
            <a:r>
              <a:rPr lang="pt-BR" baseline="0" noProof="0" dirty="0" smtClean="0"/>
              <a:t>, perderá.</a:t>
            </a:r>
          </a:p>
          <a:p>
            <a:endParaRPr lang="pt-BR" baseline="0" noProof="0" dirty="0" smtClean="0"/>
          </a:p>
          <a:p>
            <a:r>
              <a:rPr lang="pt-BR" baseline="0" noProof="0" dirty="0" smtClean="0"/>
              <a:t>4 unidades de </a:t>
            </a:r>
            <a:r>
              <a:rPr lang="pt-BR" baseline="0" noProof="0" dirty="0" err="1" smtClean="0"/>
              <a:t>X</a:t>
            </a:r>
            <a:r>
              <a:rPr lang="pt-BR" baseline="0" noProof="0" dirty="0" smtClean="0"/>
              <a:t> para A e 1 unidade de </a:t>
            </a:r>
            <a:r>
              <a:rPr lang="pt-BR" baseline="0" noProof="0" dirty="0" err="1" smtClean="0"/>
              <a:t>Y</a:t>
            </a:r>
            <a:r>
              <a:rPr lang="pt-BR" baseline="0" noProof="0" dirty="0" smtClean="0"/>
              <a:t> = ¼ </a:t>
            </a:r>
            <a:r>
              <a:rPr lang="pt-BR" baseline="0" noProof="0" dirty="0" err="1" smtClean="0"/>
              <a:t>Y</a:t>
            </a:r>
            <a:endParaRPr lang="pt-BR" baseline="0" noProof="0" dirty="0" smtClean="0"/>
          </a:p>
          <a:p>
            <a:r>
              <a:rPr lang="pt-BR" baseline="0" noProof="0" dirty="0" smtClean="0"/>
              <a:t>2 unidades de </a:t>
            </a:r>
            <a:r>
              <a:rPr lang="pt-BR" baseline="0" noProof="0" dirty="0" err="1" smtClean="0"/>
              <a:t>X</a:t>
            </a:r>
            <a:r>
              <a:rPr lang="pt-BR" baseline="0" noProof="0" dirty="0" smtClean="0"/>
              <a:t> para A e 1 unidade de </a:t>
            </a:r>
            <a:r>
              <a:rPr lang="pt-BR" baseline="0" noProof="0" dirty="0" err="1" smtClean="0"/>
              <a:t>Y</a:t>
            </a:r>
            <a:r>
              <a:rPr lang="pt-BR" baseline="0" noProof="0" dirty="0" smtClean="0"/>
              <a:t> = ½ </a:t>
            </a:r>
            <a:r>
              <a:rPr lang="pt-BR" baseline="0" noProof="0" dirty="0" err="1" smtClean="0"/>
              <a:t>X</a:t>
            </a:r>
            <a:endParaRPr lang="pt-BR" baseline="0" noProof="0" dirty="0" smtClean="0"/>
          </a:p>
          <a:p>
            <a:r>
              <a:rPr lang="pt-BR" baseline="0" noProof="0" dirty="0" smtClean="0"/>
              <a:t>Ou seja, o A saiu em vantagem, ele deve receber ¼ de </a:t>
            </a:r>
            <a:r>
              <a:rPr lang="pt-BR" baseline="0" noProof="0" dirty="0" err="1" smtClean="0"/>
              <a:t>Y</a:t>
            </a:r>
            <a:r>
              <a:rPr lang="pt-BR" baseline="0" noProof="0" dirty="0" smtClean="0"/>
              <a:t> por unidade de </a:t>
            </a:r>
            <a:r>
              <a:rPr lang="pt-BR" baseline="0" noProof="0" dirty="0" err="1" smtClean="0"/>
              <a:t>X</a:t>
            </a:r>
            <a:r>
              <a:rPr lang="pt-BR" baseline="0" noProof="0" dirty="0" smtClean="0"/>
              <a:t>. Se o consumidor </a:t>
            </a:r>
            <a:r>
              <a:rPr lang="pt-BR" baseline="0" noProof="0" dirty="0" err="1" smtClean="0"/>
              <a:t>B</a:t>
            </a:r>
            <a:r>
              <a:rPr lang="pt-BR" baseline="0" noProof="0" dirty="0" smtClean="0"/>
              <a:t> receber 2 </a:t>
            </a:r>
            <a:r>
              <a:rPr lang="pt-BR" baseline="0" noProof="0" dirty="0" err="1" smtClean="0"/>
              <a:t>X</a:t>
            </a:r>
            <a:r>
              <a:rPr lang="pt-BR" baseline="0" noProof="0" dirty="0" smtClean="0"/>
              <a:t> por unidade de </a:t>
            </a:r>
            <a:r>
              <a:rPr lang="pt-BR" baseline="0" noProof="0" dirty="0" err="1" smtClean="0"/>
              <a:t>Y</a:t>
            </a:r>
            <a:r>
              <a:rPr lang="pt-BR" baseline="0" noProof="0" dirty="0" smtClean="0"/>
              <a:t>, ele ganhará. Ao ceder 1 unidade </a:t>
            </a:r>
            <a:r>
              <a:rPr lang="pt-BR" baseline="0" noProof="0" dirty="0" err="1" smtClean="0"/>
              <a:t>X</a:t>
            </a:r>
            <a:r>
              <a:rPr lang="pt-BR" baseline="0" noProof="0" dirty="0" smtClean="0"/>
              <a:t> de A em troca de 1 unidade de </a:t>
            </a:r>
            <a:r>
              <a:rPr lang="pt-BR" baseline="0" noProof="0" dirty="0" err="1" smtClean="0"/>
              <a:t>Y</a:t>
            </a:r>
            <a:r>
              <a:rPr lang="pt-BR" baseline="0" noProof="0" dirty="0" smtClean="0"/>
              <a:t> de </a:t>
            </a:r>
            <a:r>
              <a:rPr lang="pt-BR" baseline="0" noProof="0" dirty="0" err="1" smtClean="0"/>
              <a:t>B</a:t>
            </a:r>
            <a:r>
              <a:rPr lang="pt-BR" baseline="0" noProof="0" dirty="0" smtClean="0"/>
              <a:t>, o consumidor A ganhará de B.</a:t>
            </a:r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CE7CD2-04B7-4C4C-9D2A-EB81DF543C19}" type="slidenum">
              <a:rPr lang="pt-BR" smtClean="0"/>
              <a:pPr>
                <a:defRPr/>
              </a:pPr>
              <a:t>95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161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x-none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55B199-B8D2-414B-B15D-AC2C2B015749}" type="datetime1">
              <a:rPr lang="pt-BR" smtClean="0"/>
              <a:pPr>
                <a:defRPr/>
              </a:pPr>
              <a:t>31/05/16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hercules@farnesi.com.br www.hercules.farnesi.com.br</a:t>
            </a:r>
            <a:endParaRPr lang="pt-B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20F1DC3-575B-0A48-9558-67E4CC20D90A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55B199-B8D2-414B-B15D-AC2C2B015749}" type="datetime1">
              <a:rPr lang="pt-BR" smtClean="0"/>
              <a:pPr>
                <a:defRPr/>
              </a:pPr>
              <a:t>31/05/16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hercules@farnesi.com.br www.hercules.farnesi.com.br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F1DC3-575B-0A48-9558-67E4CC20D90A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720F1DC3-575B-0A48-9558-67E4CC20D90A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55B199-B8D2-414B-B15D-AC2C2B015749}" type="datetime1">
              <a:rPr lang="pt-BR" smtClean="0"/>
              <a:pPr>
                <a:defRPr/>
              </a:pPr>
              <a:t>31/05/16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hercules@farnesi.com.br www.hercules.farnesi.com.br</a:t>
            </a:r>
            <a:endParaRPr lang="pt-B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55B199-B8D2-414B-B15D-AC2C2B015749}" type="datetime1">
              <a:rPr lang="pt-BR" smtClean="0"/>
              <a:pPr>
                <a:defRPr/>
              </a:pPr>
              <a:t>31/05/16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hercules@farnesi.com.br www.hercules.farnesi.com.br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720F1DC3-575B-0A48-9558-67E4CC20D90A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hercules@farnesi.com.br www.hercules.farnesi.com.br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55B199-B8D2-414B-B15D-AC2C2B015749}" type="datetime1">
              <a:rPr lang="pt-BR" smtClean="0"/>
              <a:pPr>
                <a:defRPr/>
              </a:pPr>
              <a:t>31/05/16</a:t>
            </a:fld>
            <a:endParaRPr lang="pt-B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20F1DC3-575B-0A48-9558-67E4CC20D90A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7155B199-B8D2-414B-B15D-AC2C2B015749}" type="datetime1">
              <a:rPr lang="pt-BR" smtClean="0"/>
              <a:pPr>
                <a:defRPr/>
              </a:pPr>
              <a:t>31/05/16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hercules@farnesi.com.br www.hercules.farnesi.com.br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F1DC3-575B-0A48-9558-67E4CC20D90A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55B199-B8D2-414B-B15D-AC2C2B015749}" type="datetime1">
              <a:rPr lang="pt-BR" smtClean="0"/>
              <a:pPr>
                <a:defRPr/>
              </a:pPr>
              <a:t>31/05/16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r>
              <a:rPr lang="pt-BR" smtClean="0"/>
              <a:t>hercules@farnesi.com.br www.hercules.farnesi.com.br</a:t>
            </a:r>
            <a:endParaRPr lang="pt-B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20F1DC3-575B-0A48-9558-67E4CC20D90A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55B199-B8D2-414B-B15D-AC2C2B015749}" type="datetime1">
              <a:rPr lang="pt-BR" smtClean="0"/>
              <a:pPr>
                <a:defRPr/>
              </a:pPr>
              <a:t>31/05/16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hercules@farnesi.com.br www.hercules.farnesi.com.br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720F1DC3-575B-0A48-9558-67E4CC20D90A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55B199-B8D2-414B-B15D-AC2C2B015749}" type="datetime1">
              <a:rPr lang="pt-BR" smtClean="0"/>
              <a:pPr>
                <a:defRPr/>
              </a:pPr>
              <a:t>31/05/16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hercules@farnesi.com.br www.hercules.farnesi.com.br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0F1DC3-575B-0A48-9558-67E4CC20D90A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20F1DC3-575B-0A48-9558-67E4CC20D90A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55B199-B8D2-414B-B15D-AC2C2B015749}" type="datetime1">
              <a:rPr lang="pt-BR" smtClean="0"/>
              <a:pPr>
                <a:defRPr/>
              </a:pPr>
              <a:t>31/05/16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r>
              <a:rPr lang="pt-BR" smtClean="0"/>
              <a:t>hercules@farnesi.com.br www.hercules.farnesi.com.br</a:t>
            </a: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720F1DC3-575B-0A48-9558-67E4CC20D90A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x-none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7155B199-B8D2-414B-B15D-AC2C2B015749}" type="datetime1">
              <a:rPr lang="pt-BR" smtClean="0"/>
              <a:pPr>
                <a:defRPr/>
              </a:pPr>
              <a:t>31/05/16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r>
              <a:rPr lang="pt-BR" smtClean="0"/>
              <a:t>hercules@farnesi.com.br www.hercules.farnesi.com.br</a:t>
            </a:r>
            <a:endParaRPr lang="pt-BR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155B199-B8D2-414B-B15D-AC2C2B015749}" type="datetime1">
              <a:rPr lang="pt-BR" smtClean="0"/>
              <a:pPr>
                <a:defRPr/>
              </a:pPr>
              <a:t>31/05/16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pt-BR" smtClean="0"/>
              <a:t>hercules@farnesi.com.br www.hercules.farnesi.com.br</a:t>
            </a:r>
            <a:endParaRPr lang="pt-B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20F1DC3-575B-0A48-9558-67E4CC20D90A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x-none" smtClean="0"/>
              <a:t>Click to edit Master text styles</a:t>
            </a:r>
          </a:p>
          <a:p>
            <a:pPr lvl="1" eaLnBrk="1" latinLnBrk="0" hangingPunct="1"/>
            <a:r>
              <a:rPr kumimoji="0" lang="x-none" smtClean="0"/>
              <a:t>Second level</a:t>
            </a:r>
          </a:p>
          <a:p>
            <a:pPr lvl="2" eaLnBrk="1" latinLnBrk="0" hangingPunct="1"/>
            <a:r>
              <a:rPr kumimoji="0" lang="x-none" smtClean="0"/>
              <a:t>Third level</a:t>
            </a:r>
          </a:p>
          <a:p>
            <a:pPr lvl="3" eaLnBrk="1" latinLnBrk="0" hangingPunct="1"/>
            <a:r>
              <a:rPr kumimoji="0" lang="x-none" smtClean="0"/>
              <a:t>Fourth level</a:t>
            </a:r>
          </a:p>
          <a:p>
            <a:pPr lvl="4" eaLnBrk="1" latinLnBrk="0" hangingPunct="1"/>
            <a:r>
              <a:rPr kumimoji="0" lang="x-none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pn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pn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pn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pn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lideplayer.com.br/slide/363926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2.pn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5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6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7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8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9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ítulo 2"/>
          <p:cNvSpPr>
            <a:spLocks noGrp="1"/>
          </p:cNvSpPr>
          <p:nvPr>
            <p:ph type="subTitle" idx="1"/>
          </p:nvPr>
        </p:nvSpPr>
        <p:spPr>
          <a:xfrm>
            <a:off x="1371600" y="571500"/>
            <a:ext cx="6400800" cy="785813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pt-BR" sz="4400">
                <a:solidFill>
                  <a:srgbClr val="898989"/>
                </a:solidFill>
                <a:latin typeface="Calibri" charset="0"/>
              </a:rPr>
              <a:t>Curso de ADMINISTRAÇÃO</a:t>
            </a: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  <p:sp>
        <p:nvSpPr>
          <p:cNvPr id="14337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98638"/>
          </a:xfrm>
        </p:spPr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ECONOMIA (Introdução)</a:t>
            </a:r>
            <a:br>
              <a:rPr lang="pt-BR">
                <a:latin typeface="Calibri" charset="0"/>
              </a:rPr>
            </a:br>
            <a:r>
              <a:rPr lang="pt-BR" sz="1600">
                <a:latin typeface="Calibri" charset="0"/>
              </a:rPr>
              <a:t>Estudo fundamentado no livro:</a:t>
            </a:r>
            <a:r>
              <a:rPr lang="pt-BR" sz="1400">
                <a:latin typeface="Calibri" charset="0"/>
              </a:rPr>
              <a:t/>
            </a:r>
            <a:br>
              <a:rPr lang="pt-BR" sz="1400">
                <a:latin typeface="Calibri" charset="0"/>
              </a:rPr>
            </a:br>
            <a:r>
              <a:rPr lang="pt-BR" sz="1400">
                <a:latin typeface="Calibri" charset="0"/>
              </a:rPr>
              <a:t>MANKIW, Gregory. </a:t>
            </a:r>
            <a:r>
              <a:rPr lang="pt-BR" sz="1400" i="1">
                <a:latin typeface="Calibri" charset="0"/>
              </a:rPr>
              <a:t>Introdução à Economia</a:t>
            </a:r>
            <a:r>
              <a:rPr lang="pt-BR" sz="1400">
                <a:latin typeface="Calibri" charset="0"/>
              </a:rPr>
              <a:t>. 3ª. ed. São Paulo: Thomson, 2006.</a:t>
            </a:r>
            <a:endParaRPr lang="pt-BR">
              <a:latin typeface="Calibri" charset="0"/>
            </a:endParaRPr>
          </a:p>
        </p:txBody>
      </p:sp>
      <p:sp>
        <p:nvSpPr>
          <p:cNvPr id="14339" name="Subtítulo 2"/>
          <p:cNvSpPr txBox="1">
            <a:spLocks/>
          </p:cNvSpPr>
          <p:nvPr/>
        </p:nvSpPr>
        <p:spPr bwMode="auto">
          <a:xfrm>
            <a:off x="1524000" y="4143375"/>
            <a:ext cx="6400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sz="3200">
                <a:solidFill>
                  <a:srgbClr val="898989"/>
                </a:solidFill>
                <a:latin typeface="Calibri" charset="0"/>
              </a:rPr>
              <a:t> Concepção de Economia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sz="3200">
                <a:solidFill>
                  <a:srgbClr val="898989"/>
                </a:solidFill>
                <a:latin typeface="Calibri" charset="0"/>
              </a:rPr>
              <a:t> Divisões da Economia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Economia e Política</a:t>
            </a:r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hercules@farnesi.com.br www.hercules.farnesi.com.br</a:t>
            </a:r>
            <a:endParaRPr lang="pt-B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Economia e Política: Interdependência secular</a:t>
            </a:r>
          </a:p>
          <a:p>
            <a:pPr marL="0" indent="0">
              <a:buNone/>
            </a:pPr>
            <a:r>
              <a:rPr lang="pt-BR" dirty="0" smtClean="0"/>
              <a:t>Política = Arte de Governar = Exercício do Poder e este poder tenta exercer domínio sobre a coisa econômica.</a:t>
            </a:r>
          </a:p>
          <a:p>
            <a:pPr marL="0" indent="0">
              <a:buNone/>
            </a:pPr>
            <a:r>
              <a:rPr lang="pt-BR" dirty="0" smtClean="0"/>
              <a:t>Instituições, Estado, Grupos de dominação procuram interferir numa distribuição de renda que lhes seja conveniente.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Ex.: Indústrias que querem apropriar-se de crédito subsidiado ou tarifas aduaneiras que lhes protejam o mercado interno.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9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8950325" cy="64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214313"/>
            <a:ext cx="892175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84" y="0"/>
            <a:ext cx="9317933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42875"/>
            <a:ext cx="8902700" cy="625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hercules@farnesi.com.br</a:t>
            </a:r>
            <a:r>
              <a:rPr lang="pt-BR" dirty="0"/>
              <a:t> </a:t>
            </a:r>
            <a:r>
              <a:rPr lang="pt-BR" dirty="0" err="1"/>
              <a:t>www.hercules.farnesi.com.br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2875"/>
            <a:ext cx="893445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2875"/>
            <a:ext cx="8942387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42875"/>
            <a:ext cx="8936038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214313"/>
            <a:ext cx="8904287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2875"/>
            <a:ext cx="8929687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71438"/>
            <a:ext cx="8934450" cy="630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Economia e História </a:t>
            </a:r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hercules@farnesi.com.br www.hercules.farnesi.com.br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/>
          </a:bodyPr>
          <a:lstStyle/>
          <a:p>
            <a:r>
              <a:rPr lang="pt-BR" dirty="0" smtClean="0"/>
              <a:t>Sistemas econômicos estão condicionados à evolução histórica da civilização.</a:t>
            </a:r>
          </a:p>
          <a:p>
            <a:r>
              <a:rPr lang="pt-BR" dirty="0" smtClean="0"/>
              <a:t>Ideias que constroem as teorias são formadas em um contexto histórico.</a:t>
            </a:r>
          </a:p>
          <a:p>
            <a:r>
              <a:rPr lang="pt-BR" dirty="0" smtClean="0"/>
              <a:t>A história do ambiente enriquece os resultados analíticos.</a:t>
            </a:r>
          </a:p>
          <a:p>
            <a:r>
              <a:rPr lang="pt-BR" dirty="0" smtClean="0"/>
              <a:t>O conhecimento do quadro histórico, político e social ajuda a entender a evolução dos fatos econômicos.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sz="2000" dirty="0" smtClean="0"/>
              <a:t>Ex.: Produtores de café mantiveram o nível de renda à partir do poder político, no início do século XX.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420700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1438"/>
            <a:ext cx="8858250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8934450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4313"/>
            <a:ext cx="8924925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71438"/>
            <a:ext cx="893921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1438"/>
            <a:ext cx="885825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1438"/>
            <a:ext cx="8843963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2875"/>
            <a:ext cx="8924925" cy="638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38113"/>
            <a:ext cx="88773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8929687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42875"/>
            <a:ext cx="8910637" cy="628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Economia e Geografia</a:t>
            </a:r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hercules@farnesi.com.br www.hercules.farnesi.com.br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pt-BR" dirty="0" smtClean="0"/>
              <a:t>Interdependência da atividade econômica:</a:t>
            </a:r>
          </a:p>
          <a:p>
            <a:pPr marL="0" indent="0">
              <a:buNone/>
            </a:pPr>
            <a:endParaRPr lang="pt-BR" dirty="0" smtClean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pt-BR" dirty="0" smtClean="0">
                <a:solidFill>
                  <a:srgbClr val="000000"/>
                </a:solidFill>
              </a:rPr>
              <a:t>Acidentes geográficos;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rgbClr val="000000"/>
                </a:solidFill>
              </a:rPr>
              <a:t>Divisões regionais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rgbClr val="000000"/>
                </a:solidFill>
              </a:rPr>
              <a:t>Localização de recursos naturais e de indústrias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rgbClr val="000000"/>
                </a:solidFill>
              </a:rPr>
              <a:t>Custos de logística.</a:t>
            </a:r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9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42875"/>
            <a:ext cx="8891587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2875"/>
            <a:ext cx="8932862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14313"/>
            <a:ext cx="8929687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885825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1438"/>
            <a:ext cx="8858250" cy="664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2875"/>
            <a:ext cx="9001125" cy="633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1438"/>
            <a:ext cx="8924925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9001125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9012237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hercules@farnesi.com.br www.hercules.farnesi.com.br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http://slideplayer.com.br/slide/363926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63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Economia e Sociologia</a:t>
            </a:r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hercules@farnesi.com.br www.hercules.farnesi.com.br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pt-BR" dirty="0" smtClean="0"/>
              <a:t>Quando a política econômica visa atingir os indivíduos de certas classes sociais, acaba interferindo diretamente no objeto da sociologia.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Ex.: Dinâmica da mobilidade social entre as diversas classes de renda. </a:t>
            </a:r>
          </a:p>
          <a:p>
            <a:pPr marL="0" indent="0">
              <a:buNone/>
            </a:pPr>
            <a:r>
              <a:rPr lang="pt-BR" dirty="0" smtClean="0"/>
              <a:t>        Políticas salariais ou de gastos sociais – educação, saúde, transportes.</a:t>
            </a:r>
          </a:p>
        </p:txBody>
      </p:sp>
    </p:spTree>
    <p:extLst>
      <p:ext uri="{BB962C8B-B14F-4D97-AF65-F5344CB8AC3E}">
        <p14:creationId xmlns:p14="http://schemas.microsoft.com/office/powerpoint/2010/main" val="613873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hercules@farnesi.com.br www.hercules.farnesi.com.br</a:t>
            </a:r>
            <a:endParaRPr lang="pt-BR"/>
          </a:p>
        </p:txBody>
      </p:sp>
      <p:pic>
        <p:nvPicPr>
          <p:cNvPr id="6" name="Picture 5" descr="Captura de Tela 2016-05-31 às 11.53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7" y="-27384"/>
            <a:ext cx="9158667" cy="692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1299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hercules@farnesi.com.br www.hercules.farnesi.com.br</a:t>
            </a:r>
            <a:endParaRPr lang="pt-BR"/>
          </a:p>
        </p:txBody>
      </p:sp>
      <p:pic>
        <p:nvPicPr>
          <p:cNvPr id="6" name="Picture 5" descr="Captura de Tela 2016-05-31 às 11.53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44434"/>
            <a:ext cx="9140357" cy="69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7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Economia, Matemática e Estatística</a:t>
            </a:r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hercules@farnesi.com.br www.hercules.farnesi.com.br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pt-BR" dirty="0" smtClean="0"/>
              <a:t>A economia faz uso da lógica e matemática e das probabilidades estatísticas.</a:t>
            </a:r>
          </a:p>
          <a:p>
            <a:r>
              <a:rPr lang="pt-BR" dirty="0" smtClean="0"/>
              <a:t>Muitas relações de comportamento econômico podem ser expressas por funções matemáticas.</a:t>
            </a:r>
          </a:p>
          <a:p>
            <a:r>
              <a:rPr lang="pt-BR" dirty="0" smtClean="0"/>
              <a:t>A Economia não é uma ciência exata em que se pode programar os resultados sem erros. Assim, ela estima as relações econômicas, matematicamente formuladas, a partir da minimização dos </a:t>
            </a:r>
            <a:r>
              <a:rPr lang="pt-BR" smtClean="0"/>
              <a:t>desvios estatísticos </a:t>
            </a:r>
            <a:r>
              <a:rPr lang="pt-BR" dirty="0" smtClean="0"/>
              <a:t>aleatórios (Econometria).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550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8821738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Lei da Escassez</a:t>
            </a:r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hercules@farnesi.com.br www.hercules.farnesi.com.br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A Lei da Escassez implica que nem todos os objetivos e necessidades da sociedade podem ser atingidos ao mesmo tempo; escolhas e decisões são necessárias em prol de um bem em detrimento de outros. Em um texto muito influente e dominante até os dias de hoje, Lionel Robbins define Economia como sendo "a ciência que estuda o comportamento humano como um relacionamento entre objetivos e meios escassos, que podem ter usos variados."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949519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14313"/>
            <a:ext cx="87376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8783638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878046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hercules@farnesi.com.br www.hercules.farnesi.com.br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4016" y="404266"/>
            <a:ext cx="8820472" cy="604907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1600" b="1" dirty="0" smtClean="0">
                <a:cs typeface="+mn-cs"/>
              </a:rPr>
              <a:t>ENTENDENDO O QUE </a:t>
            </a:r>
            <a:r>
              <a:rPr lang="en-US" sz="1600" b="1" dirty="0" err="1" smtClean="0">
                <a:cs typeface="+mn-cs"/>
              </a:rPr>
              <a:t>É</a:t>
            </a:r>
            <a:r>
              <a:rPr lang="en-US" sz="1600" b="1" dirty="0" smtClean="0">
                <a:cs typeface="+mn-cs"/>
              </a:rPr>
              <a:t> ECONOMIA VOCÊ SABE O QUE </a:t>
            </a:r>
            <a:r>
              <a:rPr lang="en-US" sz="1600" b="1" dirty="0" err="1" smtClean="0">
                <a:cs typeface="+mn-cs"/>
              </a:rPr>
              <a:t>É</a:t>
            </a:r>
            <a:r>
              <a:rPr lang="en-US" sz="1600" b="1" dirty="0" smtClean="0">
                <a:cs typeface="+mn-cs"/>
              </a:rPr>
              <a:t> CAPITAL </a:t>
            </a:r>
            <a:r>
              <a:rPr lang="en-US" sz="1600" b="1" dirty="0">
                <a:cs typeface="+mn-cs"/>
              </a:rPr>
              <a:t>DE GIRO</a:t>
            </a:r>
            <a:r>
              <a:rPr lang="en-US" sz="1600" b="1" dirty="0" smtClean="0">
                <a:cs typeface="+mn-cs"/>
              </a:rPr>
              <a:t>?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1600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sz="1600" dirty="0">
              <a:cs typeface="+mn-cs"/>
            </a:endParaRPr>
          </a:p>
          <a:p>
            <a:pPr eaLnBrk="1" hangingPunct="1">
              <a:defRPr/>
            </a:pPr>
            <a:r>
              <a:rPr lang="en-US" sz="1600" dirty="0">
                <a:cs typeface="+mn-cs"/>
              </a:rPr>
              <a:t>Um </a:t>
            </a:r>
            <a:r>
              <a:rPr lang="en-US" sz="1600" dirty="0" err="1">
                <a:cs typeface="+mn-cs"/>
              </a:rPr>
              <a:t>viajante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chega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numa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cidade</a:t>
            </a:r>
            <a:r>
              <a:rPr lang="en-US" sz="1600" dirty="0">
                <a:cs typeface="+mn-cs"/>
              </a:rPr>
              <a:t> e </a:t>
            </a:r>
            <a:r>
              <a:rPr lang="en-US" sz="1600" dirty="0" err="1">
                <a:cs typeface="+mn-cs"/>
              </a:rPr>
              <a:t>entra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num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pequeno</a:t>
            </a:r>
            <a:r>
              <a:rPr lang="en-US" sz="1600" dirty="0">
                <a:cs typeface="+mn-cs"/>
              </a:rPr>
              <a:t> hotel. Na </a:t>
            </a:r>
            <a:r>
              <a:rPr lang="en-US" sz="1600" dirty="0" err="1">
                <a:cs typeface="+mn-cs"/>
              </a:rPr>
              <a:t>recepção</a:t>
            </a:r>
            <a:r>
              <a:rPr lang="en-US" sz="1600" dirty="0">
                <a:cs typeface="+mn-cs"/>
              </a:rPr>
              <a:t>, </a:t>
            </a:r>
            <a:r>
              <a:rPr lang="en-US" sz="1600" dirty="0" err="1">
                <a:cs typeface="+mn-cs"/>
              </a:rPr>
              <a:t>entrega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duas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notas</a:t>
            </a:r>
            <a:r>
              <a:rPr lang="en-US" sz="1600" dirty="0">
                <a:cs typeface="+mn-cs"/>
              </a:rPr>
              <a:t> de R$100,00 e </a:t>
            </a:r>
            <a:r>
              <a:rPr lang="en-US" sz="1600" dirty="0" err="1">
                <a:cs typeface="+mn-cs"/>
              </a:rPr>
              <a:t>pede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para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ver</a:t>
            </a:r>
            <a:r>
              <a:rPr lang="en-US" sz="1600" dirty="0">
                <a:cs typeface="+mn-cs"/>
              </a:rPr>
              <a:t> um quarto.</a:t>
            </a:r>
          </a:p>
          <a:p>
            <a:pPr eaLnBrk="1" hangingPunct="1">
              <a:defRPr/>
            </a:pPr>
            <a:r>
              <a:rPr lang="en-US" sz="1600" dirty="0" err="1">
                <a:cs typeface="+mn-cs"/>
              </a:rPr>
              <a:t>Enquanto</a:t>
            </a:r>
            <a:r>
              <a:rPr lang="en-US" sz="1600" dirty="0">
                <a:cs typeface="+mn-cs"/>
              </a:rPr>
              <a:t> o </a:t>
            </a:r>
            <a:r>
              <a:rPr lang="en-US" sz="1600" dirty="0" err="1">
                <a:cs typeface="+mn-cs"/>
              </a:rPr>
              <a:t>viajante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inspeciona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os</a:t>
            </a:r>
            <a:r>
              <a:rPr lang="en-US" sz="1600" dirty="0">
                <a:cs typeface="+mn-cs"/>
              </a:rPr>
              <a:t> quartos, o </a:t>
            </a:r>
            <a:r>
              <a:rPr lang="en-US" sz="1600" dirty="0" err="1">
                <a:cs typeface="+mn-cs"/>
              </a:rPr>
              <a:t>gerente</a:t>
            </a:r>
            <a:r>
              <a:rPr lang="en-US" sz="1600" dirty="0">
                <a:cs typeface="+mn-cs"/>
              </a:rPr>
              <a:t> do hotel </a:t>
            </a:r>
            <a:r>
              <a:rPr lang="en-US" sz="1600" dirty="0" err="1">
                <a:cs typeface="+mn-cs"/>
              </a:rPr>
              <a:t>sai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correndo</a:t>
            </a:r>
            <a:r>
              <a:rPr lang="en-US" sz="1600" dirty="0">
                <a:cs typeface="+mn-cs"/>
              </a:rPr>
              <a:t> com as </a:t>
            </a:r>
            <a:r>
              <a:rPr lang="en-US" sz="1600" dirty="0" err="1">
                <a:cs typeface="+mn-cs"/>
              </a:rPr>
              <a:t>duas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notas</a:t>
            </a:r>
            <a:r>
              <a:rPr lang="en-US" sz="1600" dirty="0">
                <a:cs typeface="+mn-cs"/>
              </a:rPr>
              <a:t> de R$100,00 e </a:t>
            </a:r>
            <a:r>
              <a:rPr lang="en-US" sz="1600" dirty="0" err="1">
                <a:cs typeface="+mn-cs"/>
              </a:rPr>
              <a:t>vai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até</a:t>
            </a:r>
            <a:r>
              <a:rPr lang="en-US" sz="1600" dirty="0">
                <a:cs typeface="+mn-cs"/>
              </a:rPr>
              <a:t> o </a:t>
            </a:r>
            <a:r>
              <a:rPr lang="en-US" sz="1600" dirty="0" err="1">
                <a:cs typeface="+mn-cs"/>
              </a:rPr>
              <a:t>açougue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pagar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suas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dívidas</a:t>
            </a:r>
            <a:r>
              <a:rPr lang="en-US" sz="1600" dirty="0">
                <a:cs typeface="+mn-cs"/>
              </a:rPr>
              <a:t> com o </a:t>
            </a:r>
            <a:r>
              <a:rPr lang="en-US" sz="1600" dirty="0" err="1">
                <a:cs typeface="+mn-cs"/>
              </a:rPr>
              <a:t>açougueiro</a:t>
            </a:r>
            <a:r>
              <a:rPr lang="en-US" sz="1600" dirty="0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sz="1600" dirty="0">
                <a:cs typeface="+mn-cs"/>
              </a:rPr>
              <a:t>Este </a:t>
            </a:r>
            <a:r>
              <a:rPr lang="en-US" sz="1600" dirty="0" err="1">
                <a:cs typeface="+mn-cs"/>
              </a:rPr>
              <a:t>pega</a:t>
            </a:r>
            <a:r>
              <a:rPr lang="en-US" sz="1600" dirty="0">
                <a:cs typeface="+mn-cs"/>
              </a:rPr>
              <a:t> as </a:t>
            </a:r>
            <a:r>
              <a:rPr lang="en-US" sz="1600" dirty="0" err="1">
                <a:cs typeface="+mn-cs"/>
              </a:rPr>
              <a:t>duas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notas</a:t>
            </a:r>
            <a:r>
              <a:rPr lang="en-US" sz="1600" dirty="0">
                <a:cs typeface="+mn-cs"/>
              </a:rPr>
              <a:t> e </a:t>
            </a:r>
            <a:r>
              <a:rPr lang="en-US" sz="1600" dirty="0" err="1">
                <a:cs typeface="+mn-cs"/>
              </a:rPr>
              <a:t>vai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até</a:t>
            </a:r>
            <a:r>
              <a:rPr lang="en-US" sz="1600" dirty="0">
                <a:cs typeface="+mn-cs"/>
              </a:rPr>
              <a:t> um </a:t>
            </a:r>
            <a:r>
              <a:rPr lang="en-US" sz="1600" dirty="0" err="1">
                <a:cs typeface="+mn-cs"/>
              </a:rPr>
              <a:t>criador</a:t>
            </a:r>
            <a:r>
              <a:rPr lang="en-US" sz="1600" dirty="0">
                <a:cs typeface="+mn-cs"/>
              </a:rPr>
              <a:t> de </a:t>
            </a:r>
            <a:r>
              <a:rPr lang="en-US" sz="1600" dirty="0" err="1">
                <a:cs typeface="+mn-cs"/>
              </a:rPr>
              <a:t>suínos</a:t>
            </a:r>
            <a:r>
              <a:rPr lang="en-US" sz="1600" dirty="0">
                <a:cs typeface="+mn-cs"/>
              </a:rPr>
              <a:t> a </a:t>
            </a:r>
            <a:r>
              <a:rPr lang="en-US" sz="1600" dirty="0" err="1">
                <a:cs typeface="+mn-cs"/>
              </a:rPr>
              <a:t>quem</a:t>
            </a:r>
            <a:r>
              <a:rPr lang="en-US" sz="1600" dirty="0">
                <a:cs typeface="+mn-cs"/>
              </a:rPr>
              <a:t>, </a:t>
            </a:r>
            <a:r>
              <a:rPr lang="en-US" sz="1600" dirty="0" err="1">
                <a:cs typeface="+mn-cs"/>
              </a:rPr>
              <a:t>coincidentemente</a:t>
            </a:r>
            <a:r>
              <a:rPr lang="en-US" sz="1600" dirty="0">
                <a:cs typeface="+mn-cs"/>
              </a:rPr>
              <a:t>, </a:t>
            </a:r>
            <a:r>
              <a:rPr lang="en-US" sz="1600" dirty="0" err="1">
                <a:cs typeface="+mn-cs"/>
              </a:rPr>
              <a:t>também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deve</a:t>
            </a:r>
            <a:r>
              <a:rPr lang="en-US" sz="1600" dirty="0">
                <a:cs typeface="+mn-cs"/>
              </a:rPr>
              <a:t> R$200,00 e </a:t>
            </a:r>
            <a:r>
              <a:rPr lang="en-US" sz="1600" dirty="0" err="1">
                <a:cs typeface="+mn-cs"/>
              </a:rPr>
              <a:t>quita</a:t>
            </a:r>
            <a:r>
              <a:rPr lang="en-US" sz="1600" dirty="0">
                <a:cs typeface="+mn-cs"/>
              </a:rPr>
              <a:t> a </a:t>
            </a:r>
            <a:r>
              <a:rPr lang="en-US" sz="1600" dirty="0" err="1">
                <a:cs typeface="+mn-cs"/>
              </a:rPr>
              <a:t>dívida</a:t>
            </a:r>
            <a:r>
              <a:rPr lang="en-US" sz="1600" dirty="0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sz="1600" dirty="0">
                <a:cs typeface="+mn-cs"/>
              </a:rPr>
              <a:t>O </a:t>
            </a:r>
            <a:r>
              <a:rPr lang="en-US" sz="1600" dirty="0" err="1">
                <a:cs typeface="+mn-cs"/>
              </a:rPr>
              <a:t>criador</a:t>
            </a:r>
            <a:r>
              <a:rPr lang="en-US" sz="1600" dirty="0">
                <a:cs typeface="+mn-cs"/>
              </a:rPr>
              <a:t>, </a:t>
            </a:r>
            <a:r>
              <a:rPr lang="en-US" sz="1600" dirty="0" err="1">
                <a:cs typeface="+mn-cs"/>
              </a:rPr>
              <a:t>por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sua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vez</a:t>
            </a:r>
            <a:r>
              <a:rPr lang="en-US" sz="1600" dirty="0">
                <a:cs typeface="+mn-cs"/>
              </a:rPr>
              <a:t>, </a:t>
            </a:r>
            <a:r>
              <a:rPr lang="en-US" sz="1600" dirty="0" err="1">
                <a:cs typeface="+mn-cs"/>
              </a:rPr>
              <a:t>pega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também</a:t>
            </a:r>
            <a:r>
              <a:rPr lang="en-US" sz="1600" dirty="0">
                <a:cs typeface="+mn-cs"/>
              </a:rPr>
              <a:t> as </a:t>
            </a:r>
            <a:r>
              <a:rPr lang="en-US" sz="1600" dirty="0" err="1">
                <a:cs typeface="+mn-cs"/>
              </a:rPr>
              <a:t>duas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notas</a:t>
            </a:r>
            <a:r>
              <a:rPr lang="en-US" sz="1600" dirty="0">
                <a:cs typeface="+mn-cs"/>
              </a:rPr>
              <a:t> e </a:t>
            </a:r>
            <a:r>
              <a:rPr lang="en-US" sz="1600" dirty="0" err="1">
                <a:cs typeface="+mn-cs"/>
              </a:rPr>
              <a:t>corre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ao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veterinário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para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liquidar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uma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dívida</a:t>
            </a:r>
            <a:r>
              <a:rPr lang="en-US" sz="1600" dirty="0">
                <a:cs typeface="+mn-cs"/>
              </a:rPr>
              <a:t> de... R$200,00.</a:t>
            </a:r>
          </a:p>
          <a:p>
            <a:pPr eaLnBrk="1" hangingPunct="1">
              <a:defRPr/>
            </a:pPr>
            <a:r>
              <a:rPr lang="en-US" sz="1600" dirty="0">
                <a:cs typeface="+mn-cs"/>
              </a:rPr>
              <a:t>O </a:t>
            </a:r>
            <a:r>
              <a:rPr lang="en-US" sz="1600" dirty="0" err="1">
                <a:cs typeface="+mn-cs"/>
              </a:rPr>
              <a:t>veterinário</a:t>
            </a:r>
            <a:r>
              <a:rPr lang="en-US" sz="1600" dirty="0">
                <a:cs typeface="+mn-cs"/>
              </a:rPr>
              <a:t>, com a </a:t>
            </a:r>
            <a:r>
              <a:rPr lang="en-US" sz="1600" dirty="0" err="1">
                <a:cs typeface="+mn-cs"/>
              </a:rPr>
              <a:t>duas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notas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em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mãos</a:t>
            </a:r>
            <a:r>
              <a:rPr lang="en-US" sz="1600" dirty="0">
                <a:cs typeface="+mn-cs"/>
              </a:rPr>
              <a:t>, </a:t>
            </a:r>
            <a:r>
              <a:rPr lang="en-US" sz="1600" dirty="0" err="1">
                <a:cs typeface="+mn-cs"/>
              </a:rPr>
              <a:t>vai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até</a:t>
            </a:r>
            <a:r>
              <a:rPr lang="en-US" sz="1600" dirty="0">
                <a:cs typeface="+mn-cs"/>
              </a:rPr>
              <a:t> o </a:t>
            </a:r>
            <a:r>
              <a:rPr lang="en-US" sz="1600" dirty="0" err="1">
                <a:cs typeface="+mn-cs"/>
              </a:rPr>
              <a:t>bordel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quitar</a:t>
            </a:r>
            <a:r>
              <a:rPr lang="en-US" sz="1600" dirty="0">
                <a:cs typeface="+mn-cs"/>
              </a:rPr>
              <a:t> a </a:t>
            </a:r>
            <a:r>
              <a:rPr lang="en-US" sz="1600" dirty="0" err="1">
                <a:cs typeface="+mn-cs"/>
              </a:rPr>
              <a:t>dívida</a:t>
            </a:r>
            <a:r>
              <a:rPr lang="en-US" sz="1600" dirty="0">
                <a:cs typeface="+mn-cs"/>
              </a:rPr>
              <a:t> com </a:t>
            </a:r>
            <a:r>
              <a:rPr lang="en-US" sz="1600" dirty="0" err="1">
                <a:cs typeface="+mn-cs"/>
              </a:rPr>
              <a:t>uma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prostituta</a:t>
            </a:r>
            <a:r>
              <a:rPr lang="en-US" sz="1600" dirty="0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sz="1600" dirty="0" err="1">
                <a:cs typeface="+mn-cs"/>
              </a:rPr>
              <a:t>Coincidentemente</a:t>
            </a:r>
            <a:r>
              <a:rPr lang="en-US" sz="1600" dirty="0">
                <a:cs typeface="+mn-cs"/>
              </a:rPr>
              <a:t>, a </a:t>
            </a:r>
            <a:r>
              <a:rPr lang="en-US" sz="1600" dirty="0" err="1">
                <a:cs typeface="+mn-cs"/>
              </a:rPr>
              <a:t>dívida</a:t>
            </a:r>
            <a:r>
              <a:rPr lang="en-US" sz="1600" dirty="0">
                <a:cs typeface="+mn-cs"/>
              </a:rPr>
              <a:t> era de R$200,00.</a:t>
            </a:r>
          </a:p>
          <a:p>
            <a:pPr eaLnBrk="1" hangingPunct="1">
              <a:defRPr/>
            </a:pPr>
            <a:r>
              <a:rPr lang="en-US" sz="1600" dirty="0">
                <a:cs typeface="+mn-cs"/>
              </a:rPr>
              <a:t>A </a:t>
            </a:r>
            <a:r>
              <a:rPr lang="en-US" sz="1600" dirty="0" err="1">
                <a:cs typeface="+mn-cs"/>
              </a:rPr>
              <a:t>prostituta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sai</a:t>
            </a:r>
            <a:r>
              <a:rPr lang="en-US" sz="1600" dirty="0">
                <a:cs typeface="+mn-cs"/>
              </a:rPr>
              <a:t> com o </a:t>
            </a:r>
            <a:r>
              <a:rPr lang="en-US" sz="1600" dirty="0" err="1">
                <a:cs typeface="+mn-cs"/>
              </a:rPr>
              <a:t>dinheiro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em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direção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ao</a:t>
            </a:r>
            <a:r>
              <a:rPr lang="en-US" sz="1600" dirty="0">
                <a:cs typeface="+mn-cs"/>
              </a:rPr>
              <a:t> hotel, </a:t>
            </a:r>
            <a:r>
              <a:rPr lang="en-US" sz="1600" dirty="0" err="1">
                <a:cs typeface="+mn-cs"/>
              </a:rPr>
              <a:t>lugar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onde</a:t>
            </a:r>
            <a:r>
              <a:rPr lang="en-US" sz="1600" dirty="0">
                <a:cs typeface="+mn-cs"/>
              </a:rPr>
              <a:t>, </a:t>
            </a:r>
            <a:r>
              <a:rPr lang="en-US" sz="1600" dirty="0" err="1">
                <a:cs typeface="+mn-cs"/>
              </a:rPr>
              <a:t>às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vezes</a:t>
            </a:r>
            <a:r>
              <a:rPr lang="en-US" sz="1600" dirty="0">
                <a:cs typeface="+mn-cs"/>
              </a:rPr>
              <a:t>, </a:t>
            </a:r>
            <a:r>
              <a:rPr lang="en-US" sz="1600" dirty="0" err="1">
                <a:cs typeface="+mn-cs"/>
              </a:rPr>
              <a:t>levava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seus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clientes</a:t>
            </a:r>
            <a:r>
              <a:rPr lang="en-US" sz="1600" dirty="0">
                <a:cs typeface="+mn-cs"/>
              </a:rPr>
              <a:t> e </a:t>
            </a:r>
            <a:r>
              <a:rPr lang="en-US" sz="1600" dirty="0" err="1">
                <a:cs typeface="+mn-cs"/>
              </a:rPr>
              <a:t>que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ultimamente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não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havia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pago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pelas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acomodações</a:t>
            </a:r>
            <a:r>
              <a:rPr lang="en-US" sz="1600" dirty="0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sz="1600" dirty="0">
                <a:cs typeface="+mn-cs"/>
              </a:rPr>
              <a:t>Valor total da </a:t>
            </a:r>
            <a:r>
              <a:rPr lang="en-US" sz="1600" dirty="0" err="1">
                <a:cs typeface="+mn-cs"/>
              </a:rPr>
              <a:t>dívida</a:t>
            </a:r>
            <a:r>
              <a:rPr lang="en-US" sz="1600" dirty="0">
                <a:cs typeface="+mn-cs"/>
              </a:rPr>
              <a:t>: R$200,00. </a:t>
            </a:r>
            <a:r>
              <a:rPr lang="en-US" sz="1600" dirty="0" err="1">
                <a:cs typeface="+mn-cs"/>
              </a:rPr>
              <a:t>Ela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avisa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ao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gerente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que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está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pagando</a:t>
            </a:r>
            <a:r>
              <a:rPr lang="en-US" sz="1600" dirty="0">
                <a:cs typeface="+mn-cs"/>
              </a:rPr>
              <a:t> a </a:t>
            </a:r>
            <a:r>
              <a:rPr lang="en-US" sz="1600" dirty="0" err="1">
                <a:cs typeface="+mn-cs"/>
              </a:rPr>
              <a:t>conta</a:t>
            </a:r>
            <a:r>
              <a:rPr lang="en-US" sz="1600" dirty="0">
                <a:cs typeface="+mn-cs"/>
              </a:rPr>
              <a:t> e </a:t>
            </a:r>
            <a:r>
              <a:rPr lang="en-US" sz="1600" dirty="0" err="1">
                <a:cs typeface="+mn-cs"/>
              </a:rPr>
              <a:t>coloca</a:t>
            </a:r>
            <a:r>
              <a:rPr lang="en-US" sz="1600" dirty="0">
                <a:cs typeface="+mn-cs"/>
              </a:rPr>
              <a:t> as </a:t>
            </a:r>
            <a:r>
              <a:rPr lang="en-US" sz="1600" dirty="0" err="1">
                <a:cs typeface="+mn-cs"/>
              </a:rPr>
              <a:t>notas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em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cima</a:t>
            </a:r>
            <a:r>
              <a:rPr lang="en-US" sz="1600" dirty="0">
                <a:cs typeface="+mn-cs"/>
              </a:rPr>
              <a:t> do </a:t>
            </a:r>
            <a:r>
              <a:rPr lang="en-US" sz="1600" dirty="0" err="1">
                <a:cs typeface="+mn-cs"/>
              </a:rPr>
              <a:t>balcão</a:t>
            </a:r>
            <a:r>
              <a:rPr lang="en-US" sz="1600" dirty="0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sz="1600" dirty="0" err="1">
                <a:cs typeface="+mn-cs"/>
              </a:rPr>
              <a:t>Nesse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momento</a:t>
            </a:r>
            <a:r>
              <a:rPr lang="en-US" sz="1600" dirty="0">
                <a:cs typeface="+mn-cs"/>
              </a:rPr>
              <a:t>, o </a:t>
            </a:r>
            <a:r>
              <a:rPr lang="en-US" sz="1600" dirty="0" err="1">
                <a:cs typeface="+mn-cs"/>
              </a:rPr>
              <a:t>viajante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retorna</a:t>
            </a:r>
            <a:r>
              <a:rPr lang="en-US" sz="1600" dirty="0">
                <a:cs typeface="+mn-cs"/>
              </a:rPr>
              <a:t> dos quartos, </a:t>
            </a:r>
            <a:r>
              <a:rPr lang="en-US" sz="1600" dirty="0" err="1">
                <a:cs typeface="+mn-cs"/>
              </a:rPr>
              <a:t>diz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não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ser</a:t>
            </a:r>
            <a:r>
              <a:rPr lang="en-US" sz="1600" dirty="0">
                <a:cs typeface="+mn-cs"/>
              </a:rPr>
              <a:t> o </a:t>
            </a:r>
            <a:r>
              <a:rPr lang="en-US" sz="1600" dirty="0" err="1">
                <a:cs typeface="+mn-cs"/>
              </a:rPr>
              <a:t>que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esperava</a:t>
            </a:r>
            <a:r>
              <a:rPr lang="en-US" sz="1600" dirty="0">
                <a:cs typeface="+mn-cs"/>
              </a:rPr>
              <a:t>, </a:t>
            </a:r>
            <a:r>
              <a:rPr lang="en-US" sz="1600" dirty="0" err="1">
                <a:cs typeface="+mn-cs"/>
              </a:rPr>
              <a:t>pega</a:t>
            </a:r>
            <a:r>
              <a:rPr lang="en-US" sz="1600" dirty="0">
                <a:cs typeface="+mn-cs"/>
              </a:rPr>
              <a:t> as </a:t>
            </a:r>
            <a:r>
              <a:rPr lang="en-US" sz="1600" dirty="0" err="1">
                <a:cs typeface="+mn-cs"/>
              </a:rPr>
              <a:t>duas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notas</a:t>
            </a:r>
            <a:r>
              <a:rPr lang="en-US" sz="1600" dirty="0">
                <a:cs typeface="+mn-cs"/>
              </a:rPr>
              <a:t> de </a:t>
            </a:r>
            <a:r>
              <a:rPr lang="en-US" sz="1600" dirty="0" err="1">
                <a:cs typeface="+mn-cs"/>
              </a:rPr>
              <a:t>volta</a:t>
            </a:r>
            <a:r>
              <a:rPr lang="en-US" sz="1600" dirty="0">
                <a:cs typeface="+mn-cs"/>
              </a:rPr>
              <a:t>, </a:t>
            </a:r>
            <a:r>
              <a:rPr lang="en-US" sz="1600" dirty="0" err="1">
                <a:cs typeface="+mn-cs"/>
              </a:rPr>
              <a:t>agradece</a:t>
            </a:r>
            <a:r>
              <a:rPr lang="en-US" sz="1600" dirty="0">
                <a:cs typeface="+mn-cs"/>
              </a:rPr>
              <a:t> e </a:t>
            </a:r>
            <a:r>
              <a:rPr lang="en-US" sz="1600" dirty="0" err="1">
                <a:cs typeface="+mn-cs"/>
              </a:rPr>
              <a:t>sai</a:t>
            </a:r>
            <a:r>
              <a:rPr lang="en-US" sz="1600" dirty="0">
                <a:cs typeface="+mn-cs"/>
              </a:rPr>
              <a:t> do hotel.</a:t>
            </a:r>
          </a:p>
          <a:p>
            <a:pPr eaLnBrk="1" hangingPunct="1">
              <a:defRPr/>
            </a:pPr>
            <a:r>
              <a:rPr lang="en-US" sz="1600" dirty="0" err="1">
                <a:cs typeface="+mn-cs"/>
              </a:rPr>
              <a:t>Ninguém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ganhou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ou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gastou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nenhum</a:t>
            </a:r>
            <a:r>
              <a:rPr lang="en-US" sz="1600" dirty="0">
                <a:cs typeface="+mn-cs"/>
              </a:rPr>
              <a:t> centavo, </a:t>
            </a:r>
            <a:r>
              <a:rPr lang="en-US" sz="1600" dirty="0" err="1">
                <a:cs typeface="+mn-cs"/>
              </a:rPr>
              <a:t>porém</a:t>
            </a:r>
            <a:r>
              <a:rPr lang="en-US" sz="1600" dirty="0">
                <a:cs typeface="+mn-cs"/>
              </a:rPr>
              <a:t> agora </a:t>
            </a:r>
            <a:r>
              <a:rPr lang="en-US" sz="1600" dirty="0" err="1">
                <a:cs typeface="+mn-cs"/>
              </a:rPr>
              <a:t>toda</a:t>
            </a:r>
            <a:r>
              <a:rPr lang="en-US" sz="1600" dirty="0">
                <a:cs typeface="+mn-cs"/>
              </a:rPr>
              <a:t> a </a:t>
            </a:r>
            <a:r>
              <a:rPr lang="en-US" sz="1600" dirty="0" err="1">
                <a:cs typeface="+mn-cs"/>
              </a:rPr>
              <a:t>cidade</a:t>
            </a:r>
            <a:r>
              <a:rPr lang="en-US" sz="1600" dirty="0">
                <a:cs typeface="+mn-cs"/>
              </a:rPr>
              <a:t> vive </a:t>
            </a:r>
            <a:r>
              <a:rPr lang="en-US" sz="1600" dirty="0" err="1">
                <a:cs typeface="+mn-cs"/>
              </a:rPr>
              <a:t>sem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dívidas</a:t>
            </a:r>
            <a:r>
              <a:rPr lang="en-US" sz="1600" dirty="0">
                <a:cs typeface="+mn-cs"/>
              </a:rPr>
              <a:t>, com o </a:t>
            </a:r>
            <a:r>
              <a:rPr lang="en-US" sz="1600" dirty="0" err="1">
                <a:cs typeface="+mn-cs"/>
              </a:rPr>
              <a:t>crédito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restaurado</a:t>
            </a:r>
            <a:r>
              <a:rPr lang="en-US" sz="1600" dirty="0">
                <a:cs typeface="+mn-cs"/>
              </a:rPr>
              <a:t> e </a:t>
            </a:r>
            <a:r>
              <a:rPr lang="en-US" sz="1600" dirty="0" err="1">
                <a:cs typeface="+mn-cs"/>
              </a:rPr>
              <a:t>começa</a:t>
            </a:r>
            <a:r>
              <a:rPr lang="en-US" sz="1600" dirty="0">
                <a:cs typeface="+mn-cs"/>
              </a:rPr>
              <a:t> a </a:t>
            </a:r>
            <a:r>
              <a:rPr lang="en-US" sz="1600" dirty="0" err="1">
                <a:cs typeface="+mn-cs"/>
              </a:rPr>
              <a:t>ver</a:t>
            </a:r>
            <a:r>
              <a:rPr lang="en-US" sz="1600" dirty="0">
                <a:cs typeface="+mn-cs"/>
              </a:rPr>
              <a:t> o </a:t>
            </a:r>
            <a:r>
              <a:rPr lang="en-US" sz="1600" dirty="0" err="1">
                <a:cs typeface="+mn-cs"/>
              </a:rPr>
              <a:t>futuro</a:t>
            </a:r>
            <a:r>
              <a:rPr lang="en-US" sz="1600" dirty="0">
                <a:cs typeface="+mn-cs"/>
              </a:rPr>
              <a:t> com </a:t>
            </a:r>
            <a:r>
              <a:rPr lang="en-US" sz="1600" dirty="0" err="1">
                <a:cs typeface="+mn-cs"/>
              </a:rPr>
              <a:t>confiança</a:t>
            </a:r>
            <a:r>
              <a:rPr lang="en-US" sz="1600" dirty="0" smtClean="0">
                <a:cs typeface="+mn-cs"/>
              </a:rPr>
              <a:t>!</a:t>
            </a:r>
            <a:endParaRPr lang="en-US" sz="1600" dirty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14313"/>
            <a:ext cx="8818562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14313"/>
            <a:ext cx="8753475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8791575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214313"/>
            <a:ext cx="8766175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14313"/>
            <a:ext cx="87376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214313"/>
            <a:ext cx="8766175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14313"/>
            <a:ext cx="8753475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ubtítulo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00175"/>
          </a:xfrm>
        </p:spPr>
        <p:txBody>
          <a:bodyPr/>
          <a:lstStyle/>
          <a:p>
            <a:pPr algn="just" eaLnBrk="1" hangingPunct="1">
              <a:buFont typeface="Arial" charset="0"/>
              <a:buChar char="•"/>
            </a:pPr>
            <a:r>
              <a:rPr lang="pt-BR">
                <a:solidFill>
                  <a:srgbClr val="898989"/>
                </a:solidFill>
                <a:latin typeface="Calibri" charset="0"/>
              </a:rPr>
              <a:t> Definição de Economia</a:t>
            </a:r>
          </a:p>
          <a:p>
            <a:pPr algn="just" eaLnBrk="1" hangingPunct="1">
              <a:buFont typeface="Arial" charset="0"/>
              <a:buChar char="•"/>
            </a:pPr>
            <a:r>
              <a:rPr lang="pt-BR">
                <a:solidFill>
                  <a:srgbClr val="898989"/>
                </a:solidFill>
                <a:latin typeface="Calibri" charset="0"/>
              </a:rPr>
              <a:t> Princípios da Economia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  <p:sp>
        <p:nvSpPr>
          <p:cNvPr id="30721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ECONOMIA (</a:t>
            </a:r>
            <a:r>
              <a:rPr lang="pt-BR" sz="3200">
                <a:latin typeface="Calibri" charset="0"/>
              </a:rPr>
              <a:t>1ª.</a:t>
            </a:r>
            <a:r>
              <a:rPr lang="pt-BR" sz="2400">
                <a:latin typeface="Calibri" charset="0"/>
              </a:rPr>
              <a:t> </a:t>
            </a:r>
            <a:r>
              <a:rPr lang="pt-BR">
                <a:latin typeface="Calibri" charset="0"/>
              </a:rPr>
              <a:t>introdução)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42875"/>
            <a:ext cx="8909050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5738"/>
            <a:ext cx="8929687" cy="624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00063"/>
            <a:ext cx="88519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14313"/>
            <a:ext cx="889952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14313"/>
            <a:ext cx="8920162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8831263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2875"/>
            <a:ext cx="9001125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14313"/>
            <a:ext cx="8929687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14313"/>
            <a:ext cx="8929687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14313"/>
            <a:ext cx="8899525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42875"/>
            <a:ext cx="8912225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14313"/>
            <a:ext cx="8929687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14313"/>
            <a:ext cx="8929687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28625"/>
            <a:ext cx="881062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2875"/>
            <a:ext cx="8929687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2875"/>
            <a:ext cx="8929687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2875"/>
            <a:ext cx="8929687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2875"/>
            <a:ext cx="8929687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79912" y="6303600"/>
            <a:ext cx="3581400" cy="36576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tx1"/>
                </a:solidFill>
              </a:rPr>
              <a:t>  </a:t>
            </a:r>
            <a:r>
              <a:rPr lang="pt-BR" dirty="0" err="1" smtClean="0">
                <a:solidFill>
                  <a:schemeClr val="tx1"/>
                </a:solidFill>
              </a:rPr>
              <a:t>hercules@farnesi.com.br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www.hercules.farnesi.com.br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229600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Capital de </a:t>
            </a:r>
            <a:r>
              <a:rPr lang="en-US" sz="2400" b="1" dirty="0" err="1"/>
              <a:t>Giro</a:t>
            </a:r>
            <a:r>
              <a:rPr lang="en-US" sz="2400" dirty="0"/>
              <a:t> </a:t>
            </a:r>
            <a:r>
              <a:rPr lang="en-US" sz="2400" dirty="0" err="1"/>
              <a:t>ou</a:t>
            </a:r>
            <a:r>
              <a:rPr lang="en-US" sz="2400" dirty="0"/>
              <a:t> </a:t>
            </a:r>
            <a:r>
              <a:rPr lang="en-US" sz="2400" b="1" dirty="0" err="1"/>
              <a:t>Ativo</a:t>
            </a:r>
            <a:r>
              <a:rPr lang="en-US" sz="2400" b="1" dirty="0"/>
              <a:t> </a:t>
            </a:r>
            <a:r>
              <a:rPr lang="en-US" sz="2400" b="1" dirty="0" err="1"/>
              <a:t>Corrente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en-US" sz="2400" i="1" dirty="0"/>
              <a:t>Working Capital</a:t>
            </a:r>
            <a:r>
              <a:rPr lang="en-US" sz="2400" i="1" dirty="0" smtClean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 smtClean="0"/>
              <a:t>É</a:t>
            </a:r>
            <a:r>
              <a:rPr lang="en-US" sz="2400" dirty="0" smtClean="0"/>
              <a:t> </a:t>
            </a:r>
            <a:r>
              <a:rPr lang="en-US" sz="2400" dirty="0"/>
              <a:t>um </a:t>
            </a:r>
            <a:r>
              <a:rPr lang="en-US" sz="2400" dirty="0" err="1"/>
              <a:t>recurso</a:t>
            </a:r>
            <a:r>
              <a:rPr lang="en-US" sz="2400" dirty="0"/>
              <a:t> de </a:t>
            </a:r>
            <a:r>
              <a:rPr lang="en-US" sz="2400" dirty="0" err="1"/>
              <a:t>rápida</a:t>
            </a:r>
            <a:r>
              <a:rPr lang="en-US" sz="2400" dirty="0"/>
              <a:t> </a:t>
            </a:r>
            <a:r>
              <a:rPr lang="en-US" sz="2400" dirty="0" err="1"/>
              <a:t>renovação</a:t>
            </a:r>
            <a:r>
              <a:rPr lang="en-US" sz="2400" dirty="0"/>
              <a:t> (</a:t>
            </a:r>
            <a:r>
              <a:rPr lang="en-US" sz="2400" dirty="0" err="1"/>
              <a:t>dinheiro</a:t>
            </a:r>
            <a:r>
              <a:rPr lang="en-US" sz="2400" dirty="0"/>
              <a:t>, </a:t>
            </a:r>
            <a:r>
              <a:rPr lang="en-US" sz="2400" dirty="0" err="1"/>
              <a:t>créditos</a:t>
            </a:r>
            <a:r>
              <a:rPr lang="en-US" sz="2400" dirty="0"/>
              <a:t>, </a:t>
            </a:r>
            <a:r>
              <a:rPr lang="en-US" sz="2400" dirty="0" err="1"/>
              <a:t>estoques</a:t>
            </a:r>
            <a:r>
              <a:rPr lang="en-US" sz="2400" dirty="0"/>
              <a:t> etc.)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representa</a:t>
            </a:r>
            <a:r>
              <a:rPr lang="en-US" sz="2400" dirty="0"/>
              <a:t> a </a:t>
            </a:r>
            <a:r>
              <a:rPr lang="en-US" sz="2400" dirty="0" err="1"/>
              <a:t>liquidez</a:t>
            </a:r>
            <a:r>
              <a:rPr lang="en-US" sz="2400" dirty="0"/>
              <a:t> da </a:t>
            </a:r>
            <a:r>
              <a:rPr lang="en-US" sz="2400" dirty="0" err="1"/>
              <a:t>operação</a:t>
            </a:r>
            <a:r>
              <a:rPr lang="en-US" sz="2400" dirty="0"/>
              <a:t> </a:t>
            </a:r>
            <a:r>
              <a:rPr lang="en-US" sz="2400" dirty="0" err="1"/>
              <a:t>disponível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a </a:t>
            </a:r>
            <a:r>
              <a:rPr lang="en-US" sz="2400" dirty="0" err="1"/>
              <a:t>entidade</a:t>
            </a:r>
            <a:r>
              <a:rPr lang="en-US" sz="2400" dirty="0"/>
              <a:t> (</a:t>
            </a:r>
            <a:r>
              <a:rPr lang="en-US" sz="2400" dirty="0" err="1"/>
              <a:t>negócio</a:t>
            </a:r>
            <a:r>
              <a:rPr lang="en-US" sz="2400" dirty="0"/>
              <a:t>, </a:t>
            </a:r>
            <a:r>
              <a:rPr lang="en-US" sz="2400" dirty="0" err="1"/>
              <a:t>organização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outra</a:t>
            </a:r>
            <a:r>
              <a:rPr lang="en-US" sz="2400" dirty="0"/>
              <a:t> </a:t>
            </a:r>
            <a:r>
              <a:rPr lang="en-US" sz="2400" dirty="0" err="1"/>
              <a:t>entidade</a:t>
            </a:r>
            <a:r>
              <a:rPr lang="en-US" sz="2400" dirty="0"/>
              <a:t> </a:t>
            </a:r>
            <a:r>
              <a:rPr lang="en-US" sz="2400" dirty="0" err="1"/>
              <a:t>qualquer</a:t>
            </a:r>
            <a:r>
              <a:rPr lang="en-US" sz="2400" dirty="0"/>
              <a:t>, </a:t>
            </a:r>
            <a:r>
              <a:rPr lang="en-US" sz="2400" dirty="0" err="1"/>
              <a:t>incluindo</a:t>
            </a:r>
            <a:r>
              <a:rPr lang="en-US" sz="2400" dirty="0"/>
              <a:t> </a:t>
            </a:r>
            <a:r>
              <a:rPr lang="en-US" sz="2400" dirty="0" err="1"/>
              <a:t>entidades</a:t>
            </a:r>
            <a:r>
              <a:rPr lang="en-US" sz="2400" dirty="0"/>
              <a:t> </a:t>
            </a:r>
            <a:r>
              <a:rPr lang="en-US" sz="2400" dirty="0" err="1"/>
              <a:t>públicas</a:t>
            </a:r>
            <a:r>
              <a:rPr lang="en-US" sz="2400" dirty="0"/>
              <a:t>)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É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ferramenta</a:t>
            </a:r>
            <a:r>
              <a:rPr lang="en-US" sz="2400" dirty="0"/>
              <a:t> fundamental </a:t>
            </a:r>
            <a:r>
              <a:rPr lang="en-US" sz="2400" dirty="0" err="1"/>
              <a:t>para</a:t>
            </a:r>
            <a:r>
              <a:rPr lang="en-US" sz="2400" dirty="0"/>
              <a:t> </a:t>
            </a:r>
            <a:r>
              <a:rPr lang="en-US" sz="2400" dirty="0" err="1"/>
              <a:t>tomada</a:t>
            </a:r>
            <a:r>
              <a:rPr lang="en-US" sz="2400" dirty="0"/>
              <a:t> de </a:t>
            </a:r>
            <a:r>
              <a:rPr lang="en-US" sz="2400" dirty="0" err="1"/>
              <a:t>decisões</a:t>
            </a:r>
            <a:r>
              <a:rPr lang="en-US" sz="2400" dirty="0"/>
              <a:t>, </a:t>
            </a:r>
            <a:r>
              <a:rPr lang="en-US" sz="2400" dirty="0" err="1"/>
              <a:t>pois</a:t>
            </a:r>
            <a:r>
              <a:rPr lang="en-US" sz="2400" dirty="0"/>
              <a:t> se </a:t>
            </a:r>
            <a:r>
              <a:rPr lang="en-US" sz="2400" dirty="0" err="1"/>
              <a:t>refere</a:t>
            </a:r>
            <a:r>
              <a:rPr lang="en-US" sz="2400" dirty="0"/>
              <a:t> </a:t>
            </a:r>
            <a:r>
              <a:rPr lang="en-US" sz="2400" dirty="0" err="1"/>
              <a:t>ao</a:t>
            </a:r>
            <a:r>
              <a:rPr lang="en-US" sz="2400" dirty="0"/>
              <a:t> </a:t>
            </a:r>
            <a:r>
              <a:rPr lang="en-US" sz="2400" dirty="0" err="1"/>
              <a:t>ciclo</a:t>
            </a:r>
            <a:r>
              <a:rPr lang="en-US" sz="2400" dirty="0"/>
              <a:t> </a:t>
            </a:r>
            <a:r>
              <a:rPr lang="en-US" sz="2400" dirty="0" err="1"/>
              <a:t>operacional</a:t>
            </a:r>
            <a:r>
              <a:rPr lang="en-US" sz="2400" dirty="0"/>
              <a:t> de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empresa</a:t>
            </a:r>
            <a:r>
              <a:rPr lang="en-US" sz="2400" dirty="0"/>
              <a:t>, </a:t>
            </a:r>
            <a:r>
              <a:rPr lang="en-US" sz="2400" dirty="0" err="1"/>
              <a:t>englobando</a:t>
            </a:r>
            <a:r>
              <a:rPr lang="en-US" sz="2400" dirty="0"/>
              <a:t> </a:t>
            </a:r>
            <a:r>
              <a:rPr lang="en-US" sz="2400" dirty="0" err="1"/>
              <a:t>desde</a:t>
            </a:r>
            <a:r>
              <a:rPr lang="en-US" sz="2400" dirty="0"/>
              <a:t> a </a:t>
            </a:r>
            <a:r>
              <a:rPr lang="en-US" sz="2400" dirty="0" err="1"/>
              <a:t>aquisição</a:t>
            </a:r>
            <a:r>
              <a:rPr lang="en-US" sz="2400" dirty="0"/>
              <a:t> de </a:t>
            </a:r>
            <a:r>
              <a:rPr lang="en-US" sz="2400" dirty="0" err="1"/>
              <a:t>matéria</a:t>
            </a:r>
            <a:r>
              <a:rPr lang="en-US" sz="2400" dirty="0"/>
              <a:t>-prima </a:t>
            </a:r>
            <a:r>
              <a:rPr lang="en-US" sz="2400" dirty="0" err="1"/>
              <a:t>até</a:t>
            </a:r>
            <a:r>
              <a:rPr lang="en-US" sz="2400" dirty="0"/>
              <a:t> a </a:t>
            </a:r>
            <a:r>
              <a:rPr lang="en-US" sz="2400" dirty="0" err="1"/>
              <a:t>venda</a:t>
            </a:r>
            <a:r>
              <a:rPr lang="en-US" sz="2400" dirty="0"/>
              <a:t> e o </a:t>
            </a:r>
            <a:r>
              <a:rPr lang="en-US" sz="2400" dirty="0" err="1"/>
              <a:t>recebimento</a:t>
            </a:r>
            <a:r>
              <a:rPr lang="en-US" sz="2400" dirty="0"/>
              <a:t> dos </a:t>
            </a:r>
            <a:r>
              <a:rPr lang="en-US" sz="2400" dirty="0" err="1"/>
              <a:t>produtos</a:t>
            </a:r>
            <a:r>
              <a:rPr lang="en-US" sz="2400" dirty="0"/>
              <a:t> </a:t>
            </a:r>
            <a:r>
              <a:rPr lang="en-US" sz="2400" dirty="0" err="1"/>
              <a:t>vendidos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Assim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o </a:t>
            </a:r>
            <a:r>
              <a:rPr lang="en-US" sz="2400" dirty="0" err="1"/>
              <a:t>ativo</a:t>
            </a:r>
            <a:r>
              <a:rPr lang="en-US" sz="2400" dirty="0"/>
              <a:t> </a:t>
            </a:r>
            <a:r>
              <a:rPr lang="en-US" sz="2400" dirty="0" err="1"/>
              <a:t>fixo</a:t>
            </a:r>
            <a:r>
              <a:rPr lang="en-US" sz="2400" dirty="0"/>
              <a:t>,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plantas</a:t>
            </a:r>
            <a:r>
              <a:rPr lang="en-US" sz="2400" dirty="0"/>
              <a:t> e </a:t>
            </a:r>
            <a:r>
              <a:rPr lang="en-US" sz="2400" dirty="0" err="1"/>
              <a:t>equipamentos</a:t>
            </a:r>
            <a:r>
              <a:rPr lang="en-US" sz="2400" dirty="0"/>
              <a:t>, o capital de </a:t>
            </a:r>
            <a:r>
              <a:rPr lang="en-US" sz="2400" dirty="0" err="1"/>
              <a:t>giro</a:t>
            </a:r>
            <a:r>
              <a:rPr lang="en-US" sz="2400" dirty="0"/>
              <a:t> </a:t>
            </a:r>
            <a:r>
              <a:rPr lang="en-US" sz="2400" dirty="0" err="1"/>
              <a:t>é</a:t>
            </a:r>
            <a:r>
              <a:rPr lang="en-US" sz="2400" dirty="0"/>
              <a:t> </a:t>
            </a:r>
            <a:r>
              <a:rPr lang="en-US" sz="2400" dirty="0" err="1"/>
              <a:t>considerado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parte do capital </a:t>
            </a:r>
            <a:r>
              <a:rPr lang="en-US" sz="2400" dirty="0" err="1"/>
              <a:t>operacional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3704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79912" y="6303600"/>
            <a:ext cx="3581400" cy="36576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tx1"/>
                </a:solidFill>
              </a:rPr>
              <a:t>  </a:t>
            </a:r>
            <a:r>
              <a:rPr lang="pt-BR" dirty="0" err="1" smtClean="0">
                <a:solidFill>
                  <a:schemeClr val="tx1"/>
                </a:solidFill>
              </a:rPr>
              <a:t>hercules@farnesi.com.br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www.hercules.farnesi.com.br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29600" cy="59766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/>
              <a:t>Capital de </a:t>
            </a:r>
            <a:r>
              <a:rPr lang="en-US" sz="2600" b="1" dirty="0" err="1"/>
              <a:t>Giro</a:t>
            </a:r>
            <a:r>
              <a:rPr lang="en-US" sz="2600" dirty="0"/>
              <a:t> </a:t>
            </a:r>
            <a:r>
              <a:rPr lang="en-US" sz="2600" dirty="0" err="1"/>
              <a:t>ou</a:t>
            </a:r>
            <a:r>
              <a:rPr lang="en-US" sz="2600" dirty="0"/>
              <a:t> </a:t>
            </a:r>
            <a:r>
              <a:rPr lang="en-US" sz="2600" b="1" dirty="0" err="1"/>
              <a:t>Ativo</a:t>
            </a:r>
            <a:r>
              <a:rPr lang="en-US" sz="2600" b="1" dirty="0"/>
              <a:t> </a:t>
            </a:r>
            <a:r>
              <a:rPr lang="en-US" sz="2600" b="1" dirty="0" err="1"/>
              <a:t>Corrente</a:t>
            </a:r>
            <a:r>
              <a:rPr lang="en-US" sz="2600" b="1" dirty="0"/>
              <a:t> </a:t>
            </a:r>
            <a:r>
              <a:rPr lang="en-US" sz="2600" dirty="0"/>
              <a:t>(</a:t>
            </a:r>
            <a:r>
              <a:rPr lang="en-US" sz="2600" i="1" dirty="0"/>
              <a:t>Working Capital</a:t>
            </a:r>
            <a:r>
              <a:rPr lang="en-US" sz="2600" i="1" dirty="0" smtClean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600" dirty="0"/>
              <a:t>O Capital de </a:t>
            </a:r>
            <a:r>
              <a:rPr lang="en-US" sz="2600" dirty="0" err="1"/>
              <a:t>Giro</a:t>
            </a:r>
            <a:r>
              <a:rPr lang="en-US" sz="2600" dirty="0"/>
              <a:t> (CDG) </a:t>
            </a:r>
            <a:r>
              <a:rPr lang="en-US" sz="2600" dirty="0" err="1"/>
              <a:t>é</a:t>
            </a:r>
            <a:r>
              <a:rPr lang="en-US" sz="2600" dirty="0"/>
              <a:t> o </a:t>
            </a:r>
            <a:r>
              <a:rPr lang="en-US" sz="2600" dirty="0" err="1"/>
              <a:t>recurso</a:t>
            </a:r>
            <a:r>
              <a:rPr lang="en-US" sz="2600" dirty="0"/>
              <a:t> </a:t>
            </a:r>
            <a:r>
              <a:rPr lang="en-US" sz="2600" dirty="0" err="1"/>
              <a:t>utilizado</a:t>
            </a:r>
            <a:r>
              <a:rPr lang="en-US" sz="2600" dirty="0"/>
              <a:t> </a:t>
            </a:r>
            <a:r>
              <a:rPr lang="en-US" sz="2600" dirty="0" err="1"/>
              <a:t>para</a:t>
            </a:r>
            <a:r>
              <a:rPr lang="en-US" sz="2600" dirty="0"/>
              <a:t> </a:t>
            </a:r>
            <a:r>
              <a:rPr lang="en-US" sz="2600" dirty="0" err="1"/>
              <a:t>sustentar</a:t>
            </a:r>
            <a:r>
              <a:rPr lang="en-US" sz="2600" dirty="0"/>
              <a:t> as </a:t>
            </a:r>
            <a:r>
              <a:rPr lang="en-US" sz="2600" dirty="0" err="1"/>
              <a:t>operações</a:t>
            </a:r>
            <a:r>
              <a:rPr lang="en-US" sz="2600" dirty="0"/>
              <a:t> do </a:t>
            </a:r>
            <a:r>
              <a:rPr lang="en-US" sz="2600" dirty="0" err="1"/>
              <a:t>dia</a:t>
            </a:r>
            <a:r>
              <a:rPr lang="en-US" sz="2600" dirty="0"/>
              <a:t>-a-</a:t>
            </a:r>
            <a:r>
              <a:rPr lang="en-US" sz="2600" dirty="0" err="1"/>
              <a:t>dia</a:t>
            </a:r>
            <a:r>
              <a:rPr lang="en-US" sz="2600" dirty="0"/>
              <a:t> da </a:t>
            </a:r>
            <a:r>
              <a:rPr lang="en-US" sz="2600" dirty="0" err="1"/>
              <a:t>empresa</a:t>
            </a:r>
            <a:r>
              <a:rPr lang="en-US" sz="2600" dirty="0"/>
              <a:t>, </a:t>
            </a:r>
            <a:r>
              <a:rPr lang="en-US" sz="2600" dirty="0" err="1"/>
              <a:t>ou</a:t>
            </a:r>
            <a:r>
              <a:rPr lang="en-US" sz="2600" dirty="0"/>
              <a:t> </a:t>
            </a:r>
            <a:r>
              <a:rPr lang="en-US" sz="2600" dirty="0" err="1"/>
              <a:t>seja</a:t>
            </a:r>
            <a:r>
              <a:rPr lang="en-US" sz="2600" dirty="0"/>
              <a:t>, </a:t>
            </a:r>
            <a:r>
              <a:rPr lang="en-US" sz="2600" dirty="0" err="1"/>
              <a:t>é</a:t>
            </a:r>
            <a:r>
              <a:rPr lang="en-US" sz="2600" dirty="0"/>
              <a:t> o capital </a:t>
            </a:r>
            <a:r>
              <a:rPr lang="en-US" sz="2600" dirty="0" err="1"/>
              <a:t>disponível</a:t>
            </a:r>
            <a:r>
              <a:rPr lang="en-US" sz="2600" dirty="0"/>
              <a:t> </a:t>
            </a:r>
            <a:r>
              <a:rPr lang="en-US" sz="2600" dirty="0" err="1"/>
              <a:t>para</a:t>
            </a:r>
            <a:r>
              <a:rPr lang="en-US" sz="2600" dirty="0"/>
              <a:t> </a:t>
            </a:r>
            <a:r>
              <a:rPr lang="en-US" sz="2600" dirty="0" err="1"/>
              <a:t>condução</a:t>
            </a:r>
            <a:r>
              <a:rPr lang="en-US" sz="2600" dirty="0"/>
              <a:t> normal dos </a:t>
            </a:r>
            <a:r>
              <a:rPr lang="en-US" sz="2600" dirty="0" err="1"/>
              <a:t>negócios</a:t>
            </a:r>
            <a:r>
              <a:rPr lang="en-US" sz="2600" dirty="0"/>
              <a:t> da </a:t>
            </a:r>
            <a:r>
              <a:rPr lang="en-US" sz="2600" dirty="0" err="1"/>
              <a:t>empresa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 err="1"/>
              <a:t>Alguns</a:t>
            </a:r>
            <a:r>
              <a:rPr lang="en-US" sz="2600" dirty="0"/>
              <a:t> </a:t>
            </a:r>
            <a:r>
              <a:rPr lang="en-US" sz="2600" dirty="0" err="1"/>
              <a:t>pontos</a:t>
            </a:r>
            <a:r>
              <a:rPr lang="en-US" sz="2600" dirty="0"/>
              <a:t> </a:t>
            </a:r>
            <a:r>
              <a:rPr lang="en-US" sz="2600" dirty="0" err="1"/>
              <a:t>importantes</a:t>
            </a:r>
            <a:r>
              <a:rPr lang="en-US" sz="2600" dirty="0"/>
              <a:t> da </a:t>
            </a:r>
            <a:r>
              <a:rPr lang="en-US" sz="2600" dirty="0" err="1"/>
              <a:t>administração</a:t>
            </a:r>
            <a:r>
              <a:rPr lang="en-US" sz="2600" dirty="0"/>
              <a:t> </a:t>
            </a:r>
            <a:r>
              <a:rPr lang="en-US" sz="2600" dirty="0" err="1"/>
              <a:t>eficiente</a:t>
            </a:r>
            <a:r>
              <a:rPr lang="en-US" sz="2600" dirty="0"/>
              <a:t> do capital de </a:t>
            </a:r>
            <a:r>
              <a:rPr lang="en-US" sz="2600" dirty="0" err="1"/>
              <a:t>giro</a:t>
            </a:r>
            <a:r>
              <a:rPr lang="en-US" sz="2600" dirty="0"/>
              <a:t> </a:t>
            </a:r>
            <a:r>
              <a:rPr lang="en-US" sz="2600" dirty="0" err="1"/>
              <a:t>é</a:t>
            </a:r>
            <a:r>
              <a:rPr lang="en-US" sz="2600" dirty="0"/>
              <a:t> </a:t>
            </a:r>
            <a:r>
              <a:rPr lang="en-US" sz="2600" dirty="0" err="1"/>
              <a:t>seu</a:t>
            </a:r>
            <a:r>
              <a:rPr lang="en-US" sz="2600" dirty="0"/>
              <a:t> </a:t>
            </a:r>
            <a:r>
              <a:rPr lang="en-US" sz="2600" dirty="0" err="1"/>
              <a:t>impacto</a:t>
            </a:r>
            <a:r>
              <a:rPr lang="en-US" sz="2600" dirty="0"/>
              <a:t> no </a:t>
            </a:r>
            <a:r>
              <a:rPr lang="en-US" sz="2600" dirty="0" err="1"/>
              <a:t>fluxo</a:t>
            </a:r>
            <a:r>
              <a:rPr lang="en-US" sz="2600" dirty="0"/>
              <a:t> de </a:t>
            </a:r>
            <a:r>
              <a:rPr lang="en-US" sz="2600" dirty="0" err="1"/>
              <a:t>caixa</a:t>
            </a:r>
            <a:r>
              <a:rPr lang="en-US" sz="2600" dirty="0"/>
              <a:t> da </a:t>
            </a:r>
            <a:r>
              <a:rPr lang="en-US" sz="2600" dirty="0" err="1"/>
              <a:t>empresa</a:t>
            </a:r>
            <a:r>
              <a:rPr lang="en-US" sz="2600" dirty="0"/>
              <a:t>. O volume de capital de </a:t>
            </a:r>
            <a:r>
              <a:rPr lang="en-US" sz="2600" dirty="0" err="1"/>
              <a:t>giro</a:t>
            </a:r>
            <a:r>
              <a:rPr lang="en-US" sz="2600" dirty="0"/>
              <a:t> </a:t>
            </a:r>
            <a:r>
              <a:rPr lang="en-US" sz="2600" dirty="0" err="1"/>
              <a:t>utilizado</a:t>
            </a:r>
            <a:r>
              <a:rPr lang="en-US" sz="2600" dirty="0"/>
              <a:t> </a:t>
            </a:r>
            <a:r>
              <a:rPr lang="en-US" sz="2600" dirty="0" err="1"/>
              <a:t>por</a:t>
            </a:r>
            <a:r>
              <a:rPr lang="en-US" sz="2600" dirty="0"/>
              <a:t> </a:t>
            </a:r>
            <a:r>
              <a:rPr lang="en-US" sz="2600" dirty="0" err="1"/>
              <a:t>uma</a:t>
            </a:r>
            <a:r>
              <a:rPr lang="en-US" sz="2600" dirty="0"/>
              <a:t> </a:t>
            </a:r>
            <a:r>
              <a:rPr lang="en-US" sz="2600" dirty="0" err="1"/>
              <a:t>empresa</a:t>
            </a:r>
            <a:r>
              <a:rPr lang="en-US" sz="2600" dirty="0"/>
              <a:t> </a:t>
            </a:r>
            <a:r>
              <a:rPr lang="en-US" sz="2600" dirty="0" err="1"/>
              <a:t>depende</a:t>
            </a:r>
            <a:r>
              <a:rPr lang="en-US" sz="2600" dirty="0"/>
              <a:t> de </a:t>
            </a:r>
            <a:r>
              <a:rPr lang="en-US" sz="2600" dirty="0" err="1"/>
              <a:t>seu</a:t>
            </a:r>
            <a:r>
              <a:rPr lang="en-US" sz="2600" dirty="0"/>
              <a:t> volume de </a:t>
            </a:r>
            <a:r>
              <a:rPr lang="en-US" sz="2600" dirty="0" err="1"/>
              <a:t>venda</a:t>
            </a:r>
            <a:r>
              <a:rPr lang="en-US" sz="2600" dirty="0"/>
              <a:t>, </a:t>
            </a:r>
            <a:r>
              <a:rPr lang="en-US" sz="2600" dirty="0" err="1"/>
              <a:t>política</a:t>
            </a:r>
            <a:r>
              <a:rPr lang="en-US" sz="2600" dirty="0"/>
              <a:t> de </a:t>
            </a:r>
            <a:r>
              <a:rPr lang="en-US" sz="2600" dirty="0" err="1"/>
              <a:t>crédito</a:t>
            </a:r>
            <a:r>
              <a:rPr lang="en-US" sz="2600" dirty="0"/>
              <a:t> e do </a:t>
            </a:r>
            <a:r>
              <a:rPr lang="en-US" sz="2600" dirty="0" err="1"/>
              <a:t>nível</a:t>
            </a:r>
            <a:r>
              <a:rPr lang="en-US" sz="2600" dirty="0"/>
              <a:t> de </a:t>
            </a:r>
            <a:r>
              <a:rPr lang="en-US" sz="2600" dirty="0" err="1"/>
              <a:t>estoque</a:t>
            </a:r>
            <a:r>
              <a:rPr lang="en-US" sz="2600" dirty="0"/>
              <a:t> </a:t>
            </a:r>
            <a:r>
              <a:rPr lang="en-US" sz="2600" dirty="0" err="1"/>
              <a:t>mantido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O CDG </a:t>
            </a:r>
            <a:r>
              <a:rPr lang="en-US" sz="2600" dirty="0" err="1"/>
              <a:t>necessita</a:t>
            </a:r>
            <a:r>
              <a:rPr lang="en-US" sz="2600" dirty="0"/>
              <a:t> de </a:t>
            </a:r>
            <a:r>
              <a:rPr lang="en-US" sz="2600" dirty="0" err="1"/>
              <a:t>recursos</a:t>
            </a:r>
            <a:r>
              <a:rPr lang="en-US" sz="2600" dirty="0"/>
              <a:t> </a:t>
            </a:r>
            <a:r>
              <a:rPr lang="en-US" sz="2600" dirty="0" err="1"/>
              <a:t>para</a:t>
            </a:r>
            <a:r>
              <a:rPr lang="en-US" sz="2600" dirty="0"/>
              <a:t> </a:t>
            </a:r>
            <a:r>
              <a:rPr lang="en-US" sz="2600" dirty="0" err="1"/>
              <a:t>seu</a:t>
            </a:r>
            <a:r>
              <a:rPr lang="en-US" sz="2600" dirty="0"/>
              <a:t> </a:t>
            </a:r>
            <a:r>
              <a:rPr lang="en-US" sz="2600" dirty="0" err="1"/>
              <a:t>financiamento</a:t>
            </a:r>
            <a:r>
              <a:rPr lang="en-US" sz="2600" dirty="0"/>
              <a:t>, </a:t>
            </a:r>
            <a:r>
              <a:rPr lang="en-US" sz="2600" dirty="0" err="1"/>
              <a:t>ou</a:t>
            </a:r>
            <a:r>
              <a:rPr lang="en-US" sz="2600" dirty="0"/>
              <a:t> </a:t>
            </a:r>
            <a:r>
              <a:rPr lang="en-US" sz="2600" dirty="0" err="1"/>
              <a:t>seja</a:t>
            </a:r>
            <a:r>
              <a:rPr lang="en-US" sz="2600" dirty="0"/>
              <a:t>, </a:t>
            </a:r>
            <a:r>
              <a:rPr lang="en-US" sz="2600" dirty="0" err="1"/>
              <a:t>quanto</a:t>
            </a:r>
            <a:r>
              <a:rPr lang="en-US" sz="2600" dirty="0"/>
              <a:t> </a:t>
            </a:r>
            <a:r>
              <a:rPr lang="en-US" sz="2600" dirty="0" err="1"/>
              <a:t>maior</a:t>
            </a:r>
            <a:r>
              <a:rPr lang="en-US" sz="2600" dirty="0"/>
              <a:t> for </a:t>
            </a:r>
            <a:r>
              <a:rPr lang="en-US" sz="2600" dirty="0" err="1"/>
              <a:t>seu</a:t>
            </a:r>
            <a:r>
              <a:rPr lang="en-US" sz="2600" dirty="0"/>
              <a:t> valor, </a:t>
            </a:r>
            <a:r>
              <a:rPr lang="en-US" sz="2600" dirty="0" err="1"/>
              <a:t>maior</a:t>
            </a:r>
            <a:r>
              <a:rPr lang="en-US" sz="2600" dirty="0"/>
              <a:t> a </a:t>
            </a:r>
            <a:r>
              <a:rPr lang="en-US" sz="2600" dirty="0" err="1"/>
              <a:t>necessidade</a:t>
            </a:r>
            <a:r>
              <a:rPr lang="en-US" sz="2600" dirty="0"/>
              <a:t> de </a:t>
            </a:r>
            <a:r>
              <a:rPr lang="en-US" sz="2600" dirty="0" err="1"/>
              <a:t>financiamento</a:t>
            </a:r>
            <a:r>
              <a:rPr lang="en-US" sz="2600" dirty="0"/>
              <a:t>, </a:t>
            </a:r>
            <a:r>
              <a:rPr lang="en-US" sz="2600" dirty="0" err="1"/>
              <a:t>seja</a:t>
            </a:r>
            <a:r>
              <a:rPr lang="en-US" sz="2600" dirty="0"/>
              <a:t> com </a:t>
            </a:r>
            <a:r>
              <a:rPr lang="en-US" sz="2600" dirty="0" err="1"/>
              <a:t>recursos</a:t>
            </a:r>
            <a:r>
              <a:rPr lang="en-US" sz="2600" dirty="0"/>
              <a:t> </a:t>
            </a:r>
            <a:r>
              <a:rPr lang="en-US" sz="2600" dirty="0" err="1"/>
              <a:t>próprios</a:t>
            </a:r>
            <a:r>
              <a:rPr lang="en-US" sz="2600" dirty="0"/>
              <a:t>, </a:t>
            </a:r>
            <a:r>
              <a:rPr lang="en-US" sz="2600" dirty="0" err="1"/>
              <a:t>seja</a:t>
            </a:r>
            <a:r>
              <a:rPr lang="en-US" sz="2600" dirty="0"/>
              <a:t> com </a:t>
            </a:r>
            <a:r>
              <a:rPr lang="en-US" sz="2600" dirty="0" err="1"/>
              <a:t>recursos</a:t>
            </a:r>
            <a:r>
              <a:rPr lang="en-US" sz="2600" dirty="0"/>
              <a:t> de </a:t>
            </a:r>
            <a:r>
              <a:rPr lang="en-US" sz="2600" dirty="0" err="1"/>
              <a:t>terceiros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952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85750"/>
            <a:ext cx="8929687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14313"/>
            <a:ext cx="8939212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14313"/>
            <a:ext cx="8929687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2875"/>
            <a:ext cx="8929687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Econômica séculos </a:t>
            </a:r>
            <a:r>
              <a:rPr lang="en-US" dirty="0" smtClean="0"/>
              <a:t>XVIII e XIX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hercules@farnesi.com.br www.hercules.farnesi.com.br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2800" dirty="0" smtClean="0"/>
          </a:p>
          <a:p>
            <a:endParaRPr lang="pt-BR" sz="2800" dirty="0" smtClean="0"/>
          </a:p>
          <a:p>
            <a:r>
              <a:rPr lang="pt-BR" sz="2800" dirty="0" smtClean="0"/>
              <a:t>A partir de concepções mecanicistas, organicistas e, posteriormente, humanas, os economistas procuraram interpretar os principais fenômenos da atividade econômica.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14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2875"/>
            <a:ext cx="8959850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tângulo 3"/>
          <p:cNvSpPr>
            <a:spLocks noChangeArrowheads="1"/>
          </p:cNvSpPr>
          <p:nvPr/>
        </p:nvSpPr>
        <p:spPr bwMode="auto">
          <a:xfrm>
            <a:off x="1485900" y="2500313"/>
            <a:ext cx="65262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4400">
                <a:latin typeface="Calibri" charset="0"/>
              </a:rPr>
              <a:t>ECONOMIA (</a:t>
            </a:r>
            <a:r>
              <a:rPr lang="pt-BR" sz="3200">
                <a:latin typeface="Calibri" charset="0"/>
              </a:rPr>
              <a:t>2ª.</a:t>
            </a:r>
            <a:r>
              <a:rPr lang="pt-BR" sz="4400">
                <a:latin typeface="Calibri" charset="0"/>
              </a:rPr>
              <a:t> introdução)</a:t>
            </a:r>
          </a:p>
        </p:txBody>
      </p:sp>
      <p:sp>
        <p:nvSpPr>
          <p:cNvPr id="5" name="Subtítulo 5"/>
          <p:cNvSpPr txBox="1">
            <a:spLocks/>
          </p:cNvSpPr>
          <p:nvPr/>
        </p:nvSpPr>
        <p:spPr>
          <a:xfrm>
            <a:off x="1371600" y="3886200"/>
            <a:ext cx="6400800" cy="8286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Pensando como um Economista</a:t>
            </a:r>
            <a:endParaRPr lang="pt-BR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Obsolecência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hercules@farnesi.com.br www.hercules.farnesi.com.br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obsolecência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rogramada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lanejada</a:t>
            </a:r>
            <a:r>
              <a:rPr lang="en-US" dirty="0" smtClean="0"/>
              <a:t>?</a:t>
            </a:r>
          </a:p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Obsolecência</a:t>
            </a:r>
            <a:r>
              <a:rPr lang="en-US" dirty="0" smtClean="0"/>
              <a:t> </a:t>
            </a:r>
            <a:r>
              <a:rPr lang="en-US" dirty="0" err="1" smtClean="0"/>
              <a:t>Perceptiva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Observada</a:t>
            </a:r>
            <a:r>
              <a:rPr lang="en-US" dirty="0" smtClean="0"/>
              <a:t>?</a:t>
            </a:r>
          </a:p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Produção</a:t>
            </a:r>
            <a:r>
              <a:rPr lang="en-US" dirty="0" smtClean="0"/>
              <a:t>?</a:t>
            </a:r>
          </a:p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Economia</a:t>
            </a:r>
            <a:r>
              <a:rPr lang="en-US" dirty="0" smtClean="0"/>
              <a:t> de </a:t>
            </a:r>
            <a:r>
              <a:rPr lang="en-US" dirty="0" err="1" smtClean="0"/>
              <a:t>Materiais</a:t>
            </a:r>
            <a:r>
              <a:rPr lang="en-US" dirty="0" smtClean="0"/>
              <a:t>?</a:t>
            </a:r>
          </a:p>
          <a:p>
            <a:r>
              <a:rPr lang="en-US" dirty="0" smtClean="0"/>
              <a:t>Como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vídeo</a:t>
            </a:r>
            <a:r>
              <a:rPr lang="en-US" dirty="0" smtClean="0"/>
              <a:t> </a:t>
            </a:r>
            <a:r>
              <a:rPr lang="en-US" dirty="0" err="1" smtClean="0"/>
              <a:t>representa</a:t>
            </a:r>
            <a:r>
              <a:rPr lang="en-US" dirty="0" smtClean="0"/>
              <a:t> a </a:t>
            </a:r>
            <a:r>
              <a:rPr lang="en-US" dirty="0" err="1" smtClean="0"/>
              <a:t>Macroeconomia</a:t>
            </a:r>
            <a:r>
              <a:rPr lang="en-US" dirty="0" smtClean="0"/>
              <a:t> e a </a:t>
            </a:r>
            <a:r>
              <a:rPr lang="en-US" dirty="0" err="1" smtClean="0"/>
              <a:t>Microeconomia</a:t>
            </a:r>
            <a:r>
              <a:rPr lang="en-US" dirty="0" smtClean="0"/>
              <a:t>?</a:t>
            </a:r>
          </a:p>
          <a:p>
            <a:r>
              <a:rPr lang="en-US" dirty="0" smtClean="0"/>
              <a:t>As </a:t>
            </a:r>
            <a:r>
              <a:rPr lang="en-US" dirty="0" err="1" smtClean="0"/>
              <a:t>Corporações</a:t>
            </a:r>
            <a:r>
              <a:rPr lang="en-US" dirty="0" smtClean="0"/>
              <a:t> e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Governos</a:t>
            </a:r>
            <a:r>
              <a:rPr lang="en-US" dirty="0" smtClean="0"/>
              <a:t> </a:t>
            </a:r>
            <a:r>
              <a:rPr lang="en-US" dirty="0" err="1" smtClean="0"/>
              <a:t>representam</a:t>
            </a:r>
            <a:r>
              <a:rPr lang="en-US" dirty="0" smtClean="0"/>
              <a:t> o </a:t>
            </a:r>
            <a:r>
              <a:rPr lang="en-US" dirty="0" err="1" smtClean="0"/>
              <a:t>quê</a:t>
            </a:r>
            <a:r>
              <a:rPr lang="en-US" dirty="0" smtClean="0"/>
              <a:t>, no </a:t>
            </a:r>
            <a:r>
              <a:rPr lang="en-US" dirty="0" err="1" smtClean="0"/>
              <a:t>vídeo</a:t>
            </a:r>
            <a:r>
              <a:rPr lang="en-US" dirty="0" smtClean="0"/>
              <a:t>?</a:t>
            </a:r>
          </a:p>
          <a:p>
            <a:r>
              <a:rPr lang="en-US" dirty="0" smtClean="0"/>
              <a:t>O </a:t>
            </a:r>
            <a:r>
              <a:rPr lang="en-US" dirty="0" err="1" smtClean="0"/>
              <a:t>vídeo</a:t>
            </a:r>
            <a:r>
              <a:rPr lang="en-US" dirty="0" smtClean="0"/>
              <a:t> </a:t>
            </a:r>
            <a:r>
              <a:rPr lang="en-US" dirty="0" err="1" smtClean="0"/>
              <a:t>mostra</a:t>
            </a:r>
            <a:r>
              <a:rPr lang="en-US" dirty="0" smtClean="0"/>
              <a:t> a </a:t>
            </a:r>
            <a:r>
              <a:rPr lang="en-US" dirty="0" err="1" smtClean="0"/>
              <a:t>cadeia</a:t>
            </a:r>
            <a:r>
              <a:rPr lang="en-US" dirty="0" smtClean="0"/>
              <a:t> </a:t>
            </a:r>
            <a:r>
              <a:rPr lang="en-US" dirty="0" err="1" smtClean="0"/>
              <a:t>produtiva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forma </a:t>
            </a:r>
            <a:r>
              <a:rPr lang="en-US" dirty="0" err="1" smtClean="0"/>
              <a:t>até</a:t>
            </a:r>
            <a:r>
              <a:rPr lang="en-US" dirty="0" smtClean="0"/>
              <a:t> </a:t>
            </a:r>
            <a:r>
              <a:rPr lang="en-US" dirty="0" err="1" smtClean="0"/>
              <a:t>irônica</a:t>
            </a:r>
            <a:r>
              <a:rPr lang="en-US" dirty="0" smtClean="0"/>
              <a:t>.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demonstra</a:t>
            </a:r>
            <a:r>
              <a:rPr lang="en-US" dirty="0" smtClean="0"/>
              <a:t>-la de forma </a:t>
            </a:r>
            <a:r>
              <a:rPr lang="en-US" dirty="0" err="1" smtClean="0"/>
              <a:t>racional</a:t>
            </a:r>
            <a:r>
              <a:rPr lang="en-US" dirty="0" smtClean="0"/>
              <a:t>?</a:t>
            </a:r>
          </a:p>
          <a:p>
            <a:r>
              <a:rPr lang="en-US" dirty="0" smtClean="0"/>
              <a:t>Como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demonstrada</a:t>
            </a:r>
            <a:r>
              <a:rPr lang="en-US" dirty="0" smtClean="0"/>
              <a:t> a </a:t>
            </a:r>
            <a:r>
              <a:rPr lang="en-US" dirty="0" err="1"/>
              <a:t>F</a:t>
            </a:r>
            <a:r>
              <a:rPr lang="en-US" dirty="0" err="1" smtClean="0"/>
              <a:t>ronteira</a:t>
            </a:r>
            <a:r>
              <a:rPr lang="en-US" dirty="0" smtClean="0"/>
              <a:t> da </a:t>
            </a:r>
            <a:r>
              <a:rPr lang="en-US" dirty="0" err="1" smtClean="0"/>
              <a:t>Produção</a:t>
            </a:r>
            <a:r>
              <a:rPr lang="en-US" dirty="0" smtClean="0"/>
              <a:t> no </a:t>
            </a:r>
            <a:r>
              <a:rPr lang="en-US" dirty="0" err="1" smtClean="0"/>
              <a:t>vídeo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Qual</a:t>
            </a:r>
            <a:r>
              <a:rPr lang="en-US" dirty="0" smtClean="0"/>
              <a:t> o </a:t>
            </a:r>
            <a:r>
              <a:rPr lang="en-US" dirty="0" err="1" smtClean="0"/>
              <a:t>Exemplo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isso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Exteriorização</a:t>
            </a:r>
            <a:r>
              <a:rPr lang="en-US" dirty="0" smtClean="0"/>
              <a:t> de </a:t>
            </a:r>
            <a:r>
              <a:rPr lang="en-US" dirty="0" err="1" smtClean="0"/>
              <a:t>custos</a:t>
            </a:r>
            <a:r>
              <a:rPr lang="is-IS" dirty="0" smtClean="0"/>
              <a:t>… O que é </a:t>
            </a:r>
            <a:r>
              <a:rPr lang="is-IS" smtClean="0"/>
              <a:t>isto?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76145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2875"/>
            <a:ext cx="8920162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214313"/>
            <a:ext cx="8897937" cy="650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14313"/>
            <a:ext cx="8924925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8801100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8948737" cy="666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2875"/>
            <a:ext cx="8963025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57188"/>
            <a:ext cx="9001125" cy="642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  <p:sp>
        <p:nvSpPr>
          <p:cNvPr id="60420" name="CaixaDeTexto 6"/>
          <p:cNvSpPr txBox="1">
            <a:spLocks noChangeArrowheads="1"/>
          </p:cNvSpPr>
          <p:nvPr/>
        </p:nvSpPr>
        <p:spPr bwMode="auto">
          <a:xfrm>
            <a:off x="2000250" y="1916832"/>
            <a:ext cx="57864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dirty="0">
                <a:latin typeface="Calibri" charset="0"/>
              </a:rPr>
              <a:t>Exemplo 1:</a:t>
            </a:r>
          </a:p>
          <a:p>
            <a:pPr algn="ctr" eaLnBrk="1" hangingPunct="1"/>
            <a:r>
              <a:rPr lang="pt-BR" dirty="0">
                <a:latin typeface="Calibri" charset="0"/>
              </a:rPr>
              <a:t>Fronteira de Possibilidade de Produção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Concepção Organicista</a:t>
            </a:r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hercules@farnesi.com.br www.hercules.farnesi.com.br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pt-BR" dirty="0" smtClean="0"/>
              <a:t>Pretendia que o organismo econômico se comportasse como um órgão vivo.</a:t>
            </a:r>
          </a:p>
          <a:p>
            <a:r>
              <a:rPr lang="pt-BR" dirty="0" smtClean="0"/>
              <a:t>Os problemas da natureza econômica eram expostos numa terminologia retirada da Biologia – órgãos, funções, circulação, fluxos, fisiologia etc.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491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285750"/>
            <a:ext cx="8972550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374" y="16222"/>
            <a:ext cx="9205374" cy="684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  <p:sp>
        <p:nvSpPr>
          <p:cNvPr id="62468" name="CaixaDeTexto 6"/>
          <p:cNvSpPr txBox="1">
            <a:spLocks noChangeArrowheads="1"/>
          </p:cNvSpPr>
          <p:nvPr/>
        </p:nvSpPr>
        <p:spPr bwMode="auto">
          <a:xfrm>
            <a:off x="1214438" y="1928813"/>
            <a:ext cx="7286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>
                <a:latin typeface="Calibri" charset="0"/>
              </a:rPr>
              <a:t>Exemplo 2:</a:t>
            </a:r>
          </a:p>
          <a:p>
            <a:pPr algn="ctr" eaLnBrk="1" hangingPunct="1"/>
            <a:r>
              <a:rPr lang="pt-BR">
                <a:latin typeface="Calibri" charset="0"/>
              </a:rPr>
              <a:t>Deslocamento da Fronteira de Possibilidade de Produção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85750"/>
            <a:ext cx="8921750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14313"/>
            <a:ext cx="8974137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14313"/>
            <a:ext cx="8994775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2875"/>
            <a:ext cx="8955087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14313"/>
            <a:ext cx="8993187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14313"/>
            <a:ext cx="8958262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14313"/>
            <a:ext cx="8912225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2875"/>
            <a:ext cx="8929687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Concepção Mecanicista</a:t>
            </a:r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hercules@farnesi.com.br www.hercules.farnesi.com.br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pt-BR" dirty="0" smtClean="0"/>
              <a:t>Pretendia que as leis da Economia se comportassem como determinadas leis da Física, utilizando-se de determinadas terminologias, como: estática, dinâmica, aceleração, rotação, velocidade, fluidez, forças etc.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2562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8929687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tângulo 4"/>
          <p:cNvSpPr>
            <a:spLocks noChangeArrowheads="1"/>
          </p:cNvSpPr>
          <p:nvPr/>
        </p:nvSpPr>
        <p:spPr bwMode="auto">
          <a:xfrm>
            <a:off x="1557338" y="2500313"/>
            <a:ext cx="63833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4400">
                <a:latin typeface="Calibri" charset="0"/>
              </a:rPr>
              <a:t>ECONOMIA (</a:t>
            </a:r>
            <a:r>
              <a:rPr lang="pt-BR" sz="3200">
                <a:latin typeface="Calibri" charset="0"/>
              </a:rPr>
              <a:t>3ª.</a:t>
            </a:r>
            <a:r>
              <a:rPr lang="pt-BR" sz="4400">
                <a:latin typeface="Calibri" charset="0"/>
              </a:rPr>
              <a:t> introdução)</a:t>
            </a:r>
          </a:p>
        </p:txBody>
      </p:sp>
      <p:sp>
        <p:nvSpPr>
          <p:cNvPr id="6" name="Subtítulo 5"/>
          <p:cNvSpPr txBox="1">
            <a:spLocks/>
          </p:cNvSpPr>
          <p:nvPr/>
        </p:nvSpPr>
        <p:spPr>
          <a:xfrm>
            <a:off x="1371600" y="3886200"/>
            <a:ext cx="6400800" cy="8286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Fronteiras da Economia</a:t>
            </a:r>
            <a:endParaRPr lang="pt-BR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934816" y="6303600"/>
            <a:ext cx="3581400" cy="365760"/>
          </a:xfrm>
        </p:spPr>
        <p:txBody>
          <a:bodyPr/>
          <a:lstStyle/>
          <a:p>
            <a:pPr algn="ctr">
              <a:defRPr/>
            </a:pPr>
            <a:r>
              <a:rPr lang="pt-BR" dirty="0" err="1"/>
              <a:t>hercules@farnesi.com.br</a:t>
            </a:r>
            <a:r>
              <a:rPr lang="pt-BR" dirty="0"/>
              <a:t> </a:t>
            </a:r>
            <a:r>
              <a:rPr lang="pt-BR" dirty="0" err="1"/>
              <a:t>www.hercules.farnesi.com.br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214313"/>
            <a:ext cx="8894762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14313"/>
            <a:ext cx="8929687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14313"/>
            <a:ext cx="901541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214313"/>
            <a:ext cx="89154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2875"/>
            <a:ext cx="9001125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14313"/>
            <a:ext cx="8929687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2875"/>
            <a:ext cx="8929687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42875"/>
            <a:ext cx="8972550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Concepção Humana</a:t>
            </a:r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hercules@farnesi.com.br www.hercules.farnesi.com.br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665312"/>
            <a:ext cx="8503920" cy="4572000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000000"/>
                </a:solidFill>
              </a:rPr>
              <a:t>A Economia repousa sobre os atos humanos e é, por excelência, uma ciência social.</a:t>
            </a:r>
          </a:p>
          <a:p>
            <a:endParaRPr lang="pt-BR" sz="2800" dirty="0" smtClean="0"/>
          </a:p>
          <a:p>
            <a:r>
              <a:rPr lang="pt-BR" sz="2800" dirty="0" smtClean="0"/>
              <a:t>“Economia é uma ciência social que estuda a administração dos recursos escassos, entre usos alternativos e fins competitivos.”</a:t>
            </a:r>
            <a:endParaRPr lang="pt-BR" sz="2800" i="1" dirty="0" smtClean="0"/>
          </a:p>
          <a:p>
            <a:pPr marL="0" indent="0" algn="r">
              <a:buNone/>
            </a:pPr>
            <a:r>
              <a:rPr lang="pt-BR" sz="1400" i="1" dirty="0" smtClean="0"/>
              <a:t>Paul Samuelson</a:t>
            </a:r>
          </a:p>
          <a:p>
            <a:pPr marL="0" indent="0" algn="r">
              <a:buNone/>
            </a:pPr>
            <a:endParaRPr lang="pt-BR" sz="2800" i="1" dirty="0" smtClean="0"/>
          </a:p>
          <a:p>
            <a:r>
              <a:rPr lang="pt-BR" sz="2800" dirty="0" smtClean="0"/>
              <a:t>“A Economia é a arte de pensar”</a:t>
            </a:r>
          </a:p>
          <a:p>
            <a:pPr marL="0" indent="0" algn="r">
              <a:buNone/>
            </a:pPr>
            <a:r>
              <a:rPr lang="pt-BR" sz="1400" i="1" dirty="0" smtClean="0"/>
              <a:t>Delfin Neto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3306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8980487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14313"/>
            <a:ext cx="895985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2875"/>
            <a:ext cx="8942388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214313"/>
            <a:ext cx="89789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85750"/>
            <a:ext cx="9007475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8929687" cy="650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8929687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214313"/>
            <a:ext cx="89789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214313"/>
            <a:ext cx="8904287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214313"/>
            <a:ext cx="8894762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42875"/>
            <a:ext cx="8820150" cy="6643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  <p:sp>
        <p:nvSpPr>
          <p:cNvPr id="18434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8C4799-9B2C-F340-A7A0-465F8E1C6FE3}" type="slidenum">
              <a:rPr lang="pt-BR" sz="1200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lang="pt-BR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quarter" idx="1"/>
          </p:nvPr>
        </p:nvSpPr>
        <p:spPr>
          <a:xfrm>
            <a:off x="2483768" y="1124744"/>
            <a:ext cx="3960440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 smtClean="0"/>
              <a:t>Economia e Política</a:t>
            </a:r>
            <a:endParaRPr lang="pt-BR" sz="20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27984" y="1700808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8929687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214313"/>
            <a:ext cx="8994775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14313"/>
            <a:ext cx="8929687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71438"/>
            <a:ext cx="8913812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14313"/>
            <a:ext cx="8939212" cy="635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2875"/>
            <a:ext cx="8929687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ubtítulo 5"/>
          <p:cNvSpPr txBox="1">
            <a:spLocks/>
          </p:cNvSpPr>
          <p:nvPr/>
        </p:nvSpPr>
        <p:spPr bwMode="auto">
          <a:xfrm>
            <a:off x="357188" y="3857625"/>
            <a:ext cx="83581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sz="3200">
                <a:solidFill>
                  <a:srgbClr val="898989"/>
                </a:solidFill>
                <a:latin typeface="Calibri" charset="0"/>
              </a:rPr>
              <a:t>Como funciona o Mercado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sz="3200">
                <a:solidFill>
                  <a:srgbClr val="898989"/>
                </a:solidFill>
                <a:latin typeface="Calibri" charset="0"/>
              </a:rPr>
              <a:t>As forças de Mercado da Oferta e da Demanda</a:t>
            </a:r>
            <a:endParaRPr lang="pt-BR" sz="3200">
              <a:latin typeface="Calibri" charset="0"/>
            </a:endParaRPr>
          </a:p>
        </p:txBody>
      </p:sp>
      <p:sp>
        <p:nvSpPr>
          <p:cNvPr id="98306" name="Retângulo 5"/>
          <p:cNvSpPr>
            <a:spLocks noChangeArrowheads="1"/>
          </p:cNvSpPr>
          <p:nvPr/>
        </p:nvSpPr>
        <p:spPr bwMode="auto">
          <a:xfrm>
            <a:off x="1557338" y="2500313"/>
            <a:ext cx="63833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4400">
                <a:latin typeface="Calibri" charset="0"/>
              </a:rPr>
              <a:t>ECONOMIA (</a:t>
            </a:r>
            <a:r>
              <a:rPr lang="pt-BR" sz="3200">
                <a:latin typeface="Calibri" charset="0"/>
              </a:rPr>
              <a:t>4ª.</a:t>
            </a:r>
            <a:r>
              <a:rPr lang="pt-BR" sz="4400">
                <a:latin typeface="Calibri" charset="0"/>
              </a:rPr>
              <a:t> introdução)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14313"/>
            <a:ext cx="8939212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2875"/>
            <a:ext cx="8955087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44624"/>
            <a:ext cx="8897937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hercules@farnesi.com.br www.hercules.farnesi.com.br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ECONOMIA (Introdução)&amp;#x0D;&amp;#x0A;Estudo fundamentado no livro:&amp;#x0D;&amp;#x0A;MANKIW, Gregory. Introdução à Economia. 3ª. ed. São Paulo: Thom&quot;/&gt;&lt;property id=&quot;20307&quot; value=&quot;256&quot;/&gt;&lt;/object&gt;&lt;object type=&quot;3&quot; unique_id=&quot;10006&quot;&gt;&lt;property id=&quot;20148&quot; value=&quot;5&quot;/&gt;&lt;property id=&quot;20300&quot; value=&quot;Slide 17 - &amp;quot;ECONOMIA (1ª. introdução)&amp;quot;&quot;/&gt;&lt;property id=&quot;20307&quot; value=&quot;258&quot;/&gt;&lt;/object&gt;&lt;object type=&quot;3&quot; unique_id=&quot;10007&quot;&gt;&lt;property id=&quot;20148&quot; value=&quot;5&quot;/&gt;&lt;property id=&quot;20300&quot; value=&quot;Slide 18&quot;/&gt;&lt;property id=&quot;20307&quot; value=&quot;259&quot;/&gt;&lt;/object&gt;&lt;object type=&quot;3&quot; unique_id=&quot;10008&quot;&gt;&lt;property id=&quot;20148&quot; value=&quot;5&quot;/&gt;&lt;property id=&quot;20300&quot; value=&quot;Slide 19&quot;/&gt;&lt;property id=&quot;20307&quot; value=&quot;260&quot;/&gt;&lt;/object&gt;&lt;object type=&quot;3&quot; unique_id=&quot;10009&quot;&gt;&lt;property id=&quot;20148&quot; value=&quot;5&quot;/&gt;&lt;property id=&quot;20300&quot; value=&quot;Slide 20&quot;/&gt;&lt;property id=&quot;20307&quot; value=&quot;261&quot;/&gt;&lt;/object&gt;&lt;object type=&quot;3&quot; unique_id=&quot;10010&quot;&gt;&lt;property id=&quot;20148&quot; value=&quot;5&quot;/&gt;&lt;property id=&quot;20300&quot; value=&quot;Slide 21&quot;/&gt;&lt;property id=&quot;20307&quot; value=&quot;262&quot;/&gt;&lt;/object&gt;&lt;object type=&quot;3&quot; unique_id=&quot;10011&quot;&gt;&lt;property id=&quot;20148&quot; value=&quot;5&quot;/&gt;&lt;property id=&quot;20300&quot; value=&quot;Slide 22&quot;/&gt;&lt;property id=&quot;20307&quot; value=&quot;263&quot;/&gt;&lt;/object&gt;&lt;object type=&quot;3&quot; unique_id=&quot;10012&quot;&gt;&lt;property id=&quot;20148&quot; value=&quot;5&quot;/&gt;&lt;property id=&quot;20300&quot; value=&quot;Slide 23&quot;/&gt;&lt;property id=&quot;20307&quot; value=&quot;264&quot;/&gt;&lt;/object&gt;&lt;object type=&quot;3&quot; unique_id=&quot;10013&quot;&gt;&lt;property id=&quot;20148&quot; value=&quot;5&quot;/&gt;&lt;property id=&quot;20300&quot; value=&quot;Slide 24&quot;/&gt;&lt;property id=&quot;20307&quot; value=&quot;265&quot;/&gt;&lt;/object&gt;&lt;object type=&quot;3&quot; unique_id=&quot;10014&quot;&gt;&lt;property id=&quot;20148&quot; value=&quot;5&quot;/&gt;&lt;property id=&quot;20300&quot; value=&quot;Slide 25&quot;/&gt;&lt;property id=&quot;20307&quot; value=&quot;266&quot;/&gt;&lt;/object&gt;&lt;object type=&quot;3&quot; unique_id=&quot;10015&quot;&gt;&lt;property id=&quot;20148&quot; value=&quot;5&quot;/&gt;&lt;property id=&quot;20300&quot; value=&quot;Slide 26&quot;/&gt;&lt;property id=&quot;20307&quot; value=&quot;267&quot;/&gt;&lt;/object&gt;&lt;object type=&quot;3&quot; unique_id=&quot;10016&quot;&gt;&lt;property id=&quot;20148&quot; value=&quot;5&quot;/&gt;&lt;property id=&quot;20300&quot; value=&quot;Slide 27&quot;/&gt;&lt;property id=&quot;20307&quot; value=&quot;268&quot;/&gt;&lt;/object&gt;&lt;object type=&quot;3&quot; unique_id=&quot;10017&quot;&gt;&lt;property id=&quot;20148&quot; value=&quot;5&quot;/&gt;&lt;property id=&quot;20300&quot; value=&quot;Slide 28&quot;/&gt;&lt;property id=&quot;20307&quot; value=&quot;269&quot;/&gt;&lt;/object&gt;&lt;object type=&quot;3&quot; unique_id=&quot;10018&quot;&gt;&lt;property id=&quot;20148&quot; value=&quot;5&quot;/&gt;&lt;property id=&quot;20300&quot; value=&quot;Slide 29&quot;/&gt;&lt;property id=&quot;20307&quot; value=&quot;270&quot;/&gt;&lt;/object&gt;&lt;object type=&quot;3&quot; unique_id=&quot;10019&quot;&gt;&lt;property id=&quot;20148&quot; value=&quot;5&quot;/&gt;&lt;property id=&quot;20300&quot; value=&quot;Slide 30&quot;/&gt;&lt;property id=&quot;20307&quot; value=&quot;271&quot;/&gt;&lt;/object&gt;&lt;object type=&quot;3&quot; unique_id=&quot;10020&quot;&gt;&lt;property id=&quot;20148&quot; value=&quot;5&quot;/&gt;&lt;property id=&quot;20300&quot; value=&quot;Slide 31&quot;/&gt;&lt;property id=&quot;20307&quot; value=&quot;272&quot;/&gt;&lt;/object&gt;&lt;object type=&quot;3&quot; unique_id=&quot;10021&quot;&gt;&lt;property id=&quot;20148&quot; value=&quot;5&quot;/&gt;&lt;property id=&quot;20300&quot; value=&quot;Slide 32&quot;/&gt;&lt;property id=&quot;20307&quot; value=&quot;273&quot;/&gt;&lt;/object&gt;&lt;object type=&quot;3&quot; unique_id=&quot;10022&quot;&gt;&lt;property id=&quot;20148&quot; value=&quot;5&quot;/&gt;&lt;property id=&quot;20300&quot; value=&quot;Slide 33&quot;/&gt;&lt;property id=&quot;20307&quot; value=&quot;274&quot;/&gt;&lt;/object&gt;&lt;object type=&quot;3&quot; unique_id=&quot;10023&quot;&gt;&lt;property id=&quot;20148&quot; value=&quot;5&quot;/&gt;&lt;property id=&quot;20300&quot; value=&quot;Slide 34&quot;/&gt;&lt;property id=&quot;20307&quot; value=&quot;275&quot;/&gt;&lt;/object&gt;&lt;object type=&quot;3&quot; unique_id=&quot;10024&quot;&gt;&lt;property id=&quot;20148&quot; value=&quot;5&quot;/&gt;&lt;property id=&quot;20300&quot; value=&quot;Slide 35&quot;/&gt;&lt;property id=&quot;20307&quot; value=&quot;276&quot;/&gt;&lt;/object&gt;&lt;object type=&quot;3&quot; unique_id=&quot;10025&quot;&gt;&lt;property id=&quot;20148&quot; value=&quot;5&quot;/&gt;&lt;property id=&quot;20300&quot; value=&quot;Slide 36&quot;/&gt;&lt;property id=&quot;20307&quot; value=&quot;277&quot;/&gt;&lt;/object&gt;&lt;object type=&quot;3&quot; unique_id=&quot;10026&quot;&gt;&lt;property id=&quot;20148&quot; value=&quot;5&quot;/&gt;&lt;property id=&quot;20300&quot; value=&quot;Slide 37&quot;/&gt;&lt;property id=&quot;20307&quot; value=&quot;278&quot;/&gt;&lt;/object&gt;&lt;object type=&quot;3&quot; unique_id=&quot;10027&quot;&gt;&lt;property id=&quot;20148&quot; value=&quot;5&quot;/&gt;&lt;property id=&quot;20300&quot; value=&quot;Slide 38&quot;/&gt;&lt;property id=&quot;20307&quot; value=&quot;279&quot;/&gt;&lt;/object&gt;&lt;object type=&quot;3&quot; unique_id=&quot;10028&quot;&gt;&lt;property id=&quot;20148&quot; value=&quot;5&quot;/&gt;&lt;property id=&quot;20300&quot; value=&quot;Slide 39&quot;/&gt;&lt;property id=&quot;20307&quot; value=&quot;280&quot;/&gt;&lt;/object&gt;&lt;object type=&quot;3&quot; unique_id=&quot;10031&quot;&gt;&lt;property id=&quot;20148&quot; value=&quot;5&quot;/&gt;&lt;property id=&quot;20300&quot; value=&quot;Slide 40&quot;/&gt;&lt;property id=&quot;20307&quot; value=&quot;283&quot;/&gt;&lt;/object&gt;&lt;object type=&quot;3&quot; unique_id=&quot;10032&quot;&gt;&lt;property id=&quot;20148&quot; value=&quot;5&quot;/&gt;&lt;property id=&quot;20300&quot; value=&quot;Slide 41&quot;/&gt;&lt;property id=&quot;20307&quot; value=&quot;284&quot;/&gt;&lt;/object&gt;&lt;object type=&quot;3&quot; unique_id=&quot;10033&quot;&gt;&lt;property id=&quot;20148&quot; value=&quot;5&quot;/&gt;&lt;property id=&quot;20300&quot; value=&quot;Slide 42&quot;/&gt;&lt;property id=&quot;20307&quot; value=&quot;285&quot;/&gt;&lt;/object&gt;&lt;object type=&quot;3&quot; unique_id=&quot;10034&quot;&gt;&lt;property id=&quot;20148&quot; value=&quot;5&quot;/&gt;&lt;property id=&quot;20300&quot; value=&quot;Slide 43&quot;/&gt;&lt;property id=&quot;20307&quot; value=&quot;286&quot;/&gt;&lt;/object&gt;&lt;object type=&quot;3&quot; unique_id=&quot;10035&quot;&gt;&lt;property id=&quot;20148&quot; value=&quot;5&quot;/&gt;&lt;property id=&quot;20300&quot; value=&quot;Slide 44&quot;/&gt;&lt;property id=&quot;20307&quot; value=&quot;287&quot;/&gt;&lt;/object&gt;&lt;object type=&quot;3&quot; unique_id=&quot;10036&quot;&gt;&lt;property id=&quot;20148&quot; value=&quot;5&quot;/&gt;&lt;property id=&quot;20300&quot; value=&quot;Slide 45&quot;/&gt;&lt;property id=&quot;20307&quot; value=&quot;288&quot;/&gt;&lt;/object&gt;&lt;object type=&quot;3&quot; unique_id=&quot;10037&quot;&gt;&lt;property id=&quot;20148&quot; value=&quot;5&quot;/&gt;&lt;property id=&quot;20300&quot; value=&quot;Slide 46&quot;/&gt;&lt;property id=&quot;20307&quot; value=&quot;289&quot;/&gt;&lt;/object&gt;&lt;object type=&quot;3&quot; unique_id=&quot;10038&quot;&gt;&lt;property id=&quot;20148&quot; value=&quot;5&quot;/&gt;&lt;property id=&quot;20300&quot; value=&quot;Slide 47&quot;/&gt;&lt;property id=&quot;20307&quot; value=&quot;290&quot;/&gt;&lt;/object&gt;&lt;object type=&quot;3&quot; unique_id=&quot;10039&quot;&gt;&lt;property id=&quot;20148&quot; value=&quot;5&quot;/&gt;&lt;property id=&quot;20300&quot; value=&quot;Slide 48&quot;/&gt;&lt;property id=&quot;20307&quot; value=&quot;291&quot;/&gt;&lt;/object&gt;&lt;object type=&quot;3&quot; unique_id=&quot;10040&quot;&gt;&lt;property id=&quot;20148&quot; value=&quot;5&quot;/&gt;&lt;property id=&quot;20300&quot; value=&quot;Slide 49&quot;/&gt;&lt;property id=&quot;20307&quot; value=&quot;292&quot;/&gt;&lt;/object&gt;&lt;object type=&quot;3&quot; unique_id=&quot;10041&quot;&gt;&lt;property id=&quot;20148&quot; value=&quot;5&quot;/&gt;&lt;property id=&quot;20300&quot; value=&quot;Slide 50&quot;/&gt;&lt;property id=&quot;20307&quot; value=&quot;293&quot;/&gt;&lt;/object&gt;&lt;object type=&quot;3&quot; unique_id=&quot;11402&quot;&gt;&lt;property id=&quot;20148&quot; value=&quot;5&quot;/&gt;&lt;property id=&quot;20300&quot; value=&quot;Slide 51&quot;/&gt;&lt;property id=&quot;20307&quot; value=&quot;294&quot;/&gt;&lt;/object&gt;&lt;object type=&quot;3&quot; unique_id=&quot;11403&quot;&gt;&lt;property id=&quot;20148&quot; value=&quot;5&quot;/&gt;&lt;property id=&quot;20300&quot; value=&quot;Slide 52&quot;/&gt;&lt;property id=&quot;20307&quot; value=&quot;295&quot;/&gt;&lt;/object&gt;&lt;object type=&quot;3&quot; unique_id=&quot;11404&quot;&gt;&lt;property id=&quot;20148&quot; value=&quot;5&quot;/&gt;&lt;property id=&quot;20300&quot; value=&quot;Slide 53&quot;/&gt;&lt;property id=&quot;20307&quot; value=&quot;296&quot;/&gt;&lt;/object&gt;&lt;object type=&quot;3&quot; unique_id=&quot;11405&quot;&gt;&lt;property id=&quot;20148&quot; value=&quot;5&quot;/&gt;&lt;property id=&quot;20300&quot; value=&quot;Slide 54&quot;/&gt;&lt;property id=&quot;20307&quot; value=&quot;297&quot;/&gt;&lt;/object&gt;&lt;object type=&quot;3&quot; unique_id=&quot;11406&quot;&gt;&lt;property id=&quot;20148&quot; value=&quot;5&quot;/&gt;&lt;property id=&quot;20300&quot; value=&quot;Slide 55&quot;/&gt;&lt;property id=&quot;20307&quot; value=&quot;298&quot;/&gt;&lt;/object&gt;&lt;object type=&quot;3&quot; unique_id=&quot;11407&quot;&gt;&lt;property id=&quot;20148&quot; value=&quot;5&quot;/&gt;&lt;property id=&quot;20300&quot; value=&quot;Slide 56&quot;/&gt;&lt;property id=&quot;20307&quot; value=&quot;299&quot;/&gt;&lt;/object&gt;&lt;object type=&quot;3&quot; unique_id=&quot;11408&quot;&gt;&lt;property id=&quot;20148&quot; value=&quot;5&quot;/&gt;&lt;property id=&quot;20300&quot; value=&quot;Slide 57&quot;/&gt;&lt;property id=&quot;20307&quot; value=&quot;300&quot;/&gt;&lt;/object&gt;&lt;object type=&quot;3&quot; unique_id=&quot;11409&quot;&gt;&lt;property id=&quot;20148&quot; value=&quot;5&quot;/&gt;&lt;property id=&quot;20300&quot; value=&quot;Slide 58&quot;/&gt;&lt;property id=&quot;20307&quot; value=&quot;301&quot;/&gt;&lt;/object&gt;&lt;object type=&quot;3&quot; unique_id=&quot;11412&quot;&gt;&lt;property id=&quot;20148&quot; value=&quot;5&quot;/&gt;&lt;property id=&quot;20300&quot; value=&quot;Slide 59&quot;/&gt;&lt;property id=&quot;20307&quot; value=&quot;304&quot;/&gt;&lt;/object&gt;&lt;object type=&quot;3&quot; unique_id=&quot;11413&quot;&gt;&lt;property id=&quot;20148&quot; value=&quot;5&quot;/&gt;&lt;property id=&quot;20300&quot; value=&quot;Slide 60&quot;/&gt;&lt;property id=&quot;20307&quot; value=&quot;305&quot;/&gt;&lt;/object&gt;&lt;object type=&quot;3&quot; unique_id=&quot;11414&quot;&gt;&lt;property id=&quot;20148&quot; value=&quot;5&quot;/&gt;&lt;property id=&quot;20300&quot; value=&quot;Slide 61&quot;/&gt;&lt;property id=&quot;20307&quot; value=&quot;306&quot;/&gt;&lt;/object&gt;&lt;object type=&quot;3&quot; unique_id=&quot;11415&quot;&gt;&lt;property id=&quot;20148&quot; value=&quot;5&quot;/&gt;&lt;property id=&quot;20300&quot; value=&quot;Slide 62&quot;/&gt;&lt;property id=&quot;20307&quot; value=&quot;307&quot;/&gt;&lt;/object&gt;&lt;object type=&quot;3&quot; unique_id=&quot;11416&quot;&gt;&lt;property id=&quot;20148&quot; value=&quot;5&quot;/&gt;&lt;property id=&quot;20300&quot; value=&quot;Slide 63&quot;/&gt;&lt;property id=&quot;20307&quot; value=&quot;308&quot;/&gt;&lt;/object&gt;&lt;object type=&quot;3&quot; unique_id=&quot;11417&quot;&gt;&lt;property id=&quot;20148&quot; value=&quot;5&quot;/&gt;&lt;property id=&quot;20300&quot; value=&quot;Slide 64&quot;/&gt;&lt;property id=&quot;20307&quot; value=&quot;309&quot;/&gt;&lt;/object&gt;&lt;object type=&quot;3&quot; unique_id=&quot;11418&quot;&gt;&lt;property id=&quot;20148&quot; value=&quot;5&quot;/&gt;&lt;property id=&quot;20300&quot; value=&quot;Slide 65&quot;/&gt;&lt;property id=&quot;20307&quot; value=&quot;310&quot;/&gt;&lt;/object&gt;&lt;object type=&quot;3&quot; unique_id=&quot;11419&quot;&gt;&lt;property id=&quot;20148&quot; value=&quot;5&quot;/&gt;&lt;property id=&quot;20300&quot; value=&quot;Slide 66&quot;/&gt;&lt;property id=&quot;20307&quot; value=&quot;311&quot;/&gt;&lt;/object&gt;&lt;object type=&quot;3&quot; unique_id=&quot;11420&quot;&gt;&lt;property id=&quot;20148&quot; value=&quot;5&quot;/&gt;&lt;property id=&quot;20300&quot; value=&quot;Slide 67&quot;/&gt;&lt;property id=&quot;20307&quot; value=&quot;312&quot;/&gt;&lt;/object&gt;&lt;object type=&quot;3&quot; unique_id=&quot;11421&quot;&gt;&lt;property id=&quot;20148&quot; value=&quot;5&quot;/&gt;&lt;property id=&quot;20300&quot; value=&quot;Slide 68&quot;/&gt;&lt;property id=&quot;20307&quot; value=&quot;313&quot;/&gt;&lt;/object&gt;&lt;object type=&quot;3&quot; unique_id=&quot;11422&quot;&gt;&lt;property id=&quot;20148&quot; value=&quot;5&quot;/&gt;&lt;property id=&quot;20300&quot; value=&quot;Slide 69&quot;/&gt;&lt;property id=&quot;20307&quot; value=&quot;314&quot;/&gt;&lt;/object&gt;&lt;object type=&quot;3&quot; unique_id=&quot;11423&quot;&gt;&lt;property id=&quot;20148&quot; value=&quot;5&quot;/&gt;&lt;property id=&quot;20300&quot; value=&quot;Slide 70&quot;/&gt;&lt;property id=&quot;20307&quot; value=&quot;315&quot;/&gt;&lt;/object&gt;&lt;object type=&quot;3&quot; unique_id=&quot;11424&quot;&gt;&lt;property id=&quot;20148&quot; value=&quot;5&quot;/&gt;&lt;property id=&quot;20300&quot; value=&quot;Slide 71&quot;/&gt;&lt;property id=&quot;20307&quot; value=&quot;316&quot;/&gt;&lt;/object&gt;&lt;object type=&quot;3&quot; unique_id=&quot;11425&quot;&gt;&lt;property id=&quot;20148&quot; value=&quot;5&quot;/&gt;&lt;property id=&quot;20300&quot; value=&quot;Slide 72&quot;/&gt;&lt;property id=&quot;20307&quot; value=&quot;317&quot;/&gt;&lt;/object&gt;&lt;object type=&quot;3&quot; unique_id=&quot;14114&quot;&gt;&lt;property id=&quot;20148&quot; value=&quot;5&quot;/&gt;&lt;property id=&quot;20300&quot; value=&quot;Slide 73&quot;/&gt;&lt;property id=&quot;20307&quot; value=&quot;318&quot;/&gt;&lt;/object&gt;&lt;object type=&quot;3&quot; unique_id=&quot;14115&quot;&gt;&lt;property id=&quot;20148&quot; value=&quot;5&quot;/&gt;&lt;property id=&quot;20300&quot; value=&quot;Slide 74&quot;/&gt;&lt;property id=&quot;20307&quot; value=&quot;319&quot;/&gt;&lt;/object&gt;&lt;object type=&quot;3&quot; unique_id=&quot;14116&quot;&gt;&lt;property id=&quot;20148&quot; value=&quot;5&quot;/&gt;&lt;property id=&quot;20300&quot; value=&quot;Slide 75&quot;/&gt;&lt;property id=&quot;20307&quot; value=&quot;320&quot;/&gt;&lt;/object&gt;&lt;object type=&quot;3&quot; unique_id=&quot;14117&quot;&gt;&lt;property id=&quot;20148&quot; value=&quot;5&quot;/&gt;&lt;property id=&quot;20300&quot; value=&quot;Slide 76&quot;/&gt;&lt;property id=&quot;20307&quot; value=&quot;321&quot;/&gt;&lt;/object&gt;&lt;object type=&quot;3&quot; unique_id=&quot;14118&quot;&gt;&lt;property id=&quot;20148&quot; value=&quot;5&quot;/&gt;&lt;property id=&quot;20300&quot; value=&quot;Slide 77&quot;/&gt;&lt;property id=&quot;20307&quot; value=&quot;322&quot;/&gt;&lt;/object&gt;&lt;object type=&quot;3&quot; unique_id=&quot;14119&quot;&gt;&lt;property id=&quot;20148&quot; value=&quot;5&quot;/&gt;&lt;property id=&quot;20300&quot; value=&quot;Slide 78&quot;/&gt;&lt;property id=&quot;20307&quot; value=&quot;323&quot;/&gt;&lt;/object&gt;&lt;object type=&quot;3&quot; unique_id=&quot;14120&quot;&gt;&lt;property id=&quot;20148&quot; value=&quot;5&quot;/&gt;&lt;property id=&quot;20300&quot; value=&quot;Slide 79&quot;/&gt;&lt;property id=&quot;20307&quot; value=&quot;324&quot;/&gt;&lt;/object&gt;&lt;object type=&quot;3&quot; unique_id=&quot;14121&quot;&gt;&lt;property id=&quot;20148&quot; value=&quot;5&quot;/&gt;&lt;property id=&quot;20300&quot; value=&quot;Slide 80&quot;/&gt;&lt;property id=&quot;20307&quot; value=&quot;325&quot;/&gt;&lt;/object&gt;&lt;object type=&quot;3&quot; unique_id=&quot;14122&quot;&gt;&lt;property id=&quot;20148&quot; value=&quot;5&quot;/&gt;&lt;property id=&quot;20300&quot; value=&quot;Slide 81&quot;/&gt;&lt;property id=&quot;20307&quot; value=&quot;326&quot;/&gt;&lt;/object&gt;&lt;object type=&quot;3&quot; unique_id=&quot;14123&quot;&gt;&lt;property id=&quot;20148&quot; value=&quot;5&quot;/&gt;&lt;property id=&quot;20300&quot; value=&quot;Slide 82&quot;/&gt;&lt;property id=&quot;20307&quot; value=&quot;327&quot;/&gt;&lt;/object&gt;&lt;object type=&quot;3&quot; unique_id=&quot;14125&quot;&gt;&lt;property id=&quot;20148&quot; value=&quot;5&quot;/&gt;&lt;property id=&quot;20300&quot; value=&quot;Slide 83&quot;/&gt;&lt;property id=&quot;20307&quot; value=&quot;329&quot;/&gt;&lt;/object&gt;&lt;object type=&quot;3&quot; unique_id=&quot;14126&quot;&gt;&lt;property id=&quot;20148&quot; value=&quot;5&quot;/&gt;&lt;property id=&quot;20300&quot; value=&quot;Slide 84&quot;/&gt;&lt;property id=&quot;20307&quot; value=&quot;330&quot;/&gt;&lt;/object&gt;&lt;object type=&quot;3&quot; unique_id=&quot;14127&quot;&gt;&lt;property id=&quot;20148&quot; value=&quot;5&quot;/&gt;&lt;property id=&quot;20300&quot; value=&quot;Slide 85&quot;/&gt;&lt;property id=&quot;20307&quot; value=&quot;331&quot;/&gt;&lt;/object&gt;&lt;object type=&quot;3&quot; unique_id=&quot;14128&quot;&gt;&lt;property id=&quot;20148&quot; value=&quot;5&quot;/&gt;&lt;property id=&quot;20300&quot; value=&quot;Slide 86&quot;/&gt;&lt;property id=&quot;20307&quot; value=&quot;332&quot;/&gt;&lt;/object&gt;&lt;object type=&quot;3&quot; unique_id=&quot;14129&quot;&gt;&lt;property id=&quot;20148&quot; value=&quot;5&quot;/&gt;&lt;property id=&quot;20300&quot; value=&quot;Slide 87&quot;/&gt;&lt;property id=&quot;20307&quot; value=&quot;333&quot;/&gt;&lt;/object&gt;&lt;object type=&quot;3&quot; unique_id=&quot;14130&quot;&gt;&lt;property id=&quot;20148&quot; value=&quot;5&quot;/&gt;&lt;property id=&quot;20300&quot; value=&quot;Slide 88&quot;/&gt;&lt;property id=&quot;20307&quot; value=&quot;334&quot;/&gt;&lt;/object&gt;&lt;object type=&quot;3&quot; unique_id=&quot;14131&quot;&gt;&lt;property id=&quot;20148&quot; value=&quot;5&quot;/&gt;&lt;property id=&quot;20300&quot; value=&quot;Slide 89&quot;/&gt;&lt;property id=&quot;20307&quot; value=&quot;335&quot;/&gt;&lt;/object&gt;&lt;object type=&quot;3&quot; unique_id=&quot;14132&quot;&gt;&lt;property id=&quot;20148&quot; value=&quot;5&quot;/&gt;&lt;property id=&quot;20300&quot; value=&quot;Slide 90&quot;/&gt;&lt;property id=&quot;20307&quot; value=&quot;336&quot;/&gt;&lt;/object&gt;&lt;object type=&quot;3&quot; unique_id=&quot;14133&quot;&gt;&lt;property id=&quot;20148&quot; value=&quot;5&quot;/&gt;&lt;property id=&quot;20300&quot; value=&quot;Slide 91&quot;/&gt;&lt;property id=&quot;20307&quot; value=&quot;337&quot;/&gt;&lt;/object&gt;&lt;object type=&quot;3&quot; unique_id=&quot;14134&quot;&gt;&lt;property id=&quot;20148&quot; value=&quot;5&quot;/&gt;&lt;property id=&quot;20300&quot; value=&quot;Slide 92&quot;/&gt;&lt;property id=&quot;20307&quot; value=&quot;338&quot;/&gt;&lt;/object&gt;&lt;object type=&quot;3&quot; unique_id=&quot;14135&quot;&gt;&lt;property id=&quot;20148&quot; value=&quot;5&quot;/&gt;&lt;property id=&quot;20300&quot; value=&quot;Slide 93&quot;/&gt;&lt;property id=&quot;20307&quot; value=&quot;339&quot;/&gt;&lt;/object&gt;&lt;object type=&quot;3&quot; unique_id=&quot;14136&quot;&gt;&lt;property id=&quot;20148&quot; value=&quot;5&quot;/&gt;&lt;property id=&quot;20300&quot; value=&quot;Slide 94&quot;/&gt;&lt;property id=&quot;20307&quot; value=&quot;340&quot;/&gt;&lt;/object&gt;&lt;object type=&quot;3&quot; unique_id=&quot;14137&quot;&gt;&lt;property id=&quot;20148&quot; value=&quot;5&quot;/&gt;&lt;property id=&quot;20300&quot; value=&quot;Slide 95&quot;/&gt;&lt;property id=&quot;20307&quot; value=&quot;341&quot;/&gt;&lt;/object&gt;&lt;object type=&quot;3&quot; unique_id=&quot;14138&quot;&gt;&lt;property id=&quot;20148&quot; value=&quot;5&quot;/&gt;&lt;property id=&quot;20300&quot; value=&quot;Slide 96&quot;/&gt;&lt;property id=&quot;20307&quot; value=&quot;342&quot;/&gt;&lt;/object&gt;&lt;object type=&quot;3&quot; unique_id=&quot;14139&quot;&gt;&lt;property id=&quot;20148&quot; value=&quot;5&quot;/&gt;&lt;property id=&quot;20300&quot; value=&quot;Slide 97&quot;/&gt;&lt;property id=&quot;20307&quot; value=&quot;343&quot;/&gt;&lt;/object&gt;&lt;object type=&quot;3&quot; unique_id=&quot;14140&quot;&gt;&lt;property id=&quot;20148&quot; value=&quot;5&quot;/&gt;&lt;property id=&quot;20300&quot; value=&quot;Slide 98&quot;/&gt;&lt;property id=&quot;20307&quot; value=&quot;344&quot;/&gt;&lt;/object&gt;&lt;object type=&quot;3&quot; unique_id=&quot;14141&quot;&gt;&lt;property id=&quot;20148&quot; value=&quot;5&quot;/&gt;&lt;property id=&quot;20300&quot; value=&quot;Slide 99&quot;/&gt;&lt;property id=&quot;20307&quot; value=&quot;345&quot;/&gt;&lt;/object&gt;&lt;object type=&quot;3&quot; unique_id=&quot;14142&quot;&gt;&lt;property id=&quot;20148&quot; value=&quot;5&quot;/&gt;&lt;property id=&quot;20300&quot; value=&quot;Slide 100&quot;/&gt;&lt;property id=&quot;20307&quot; value=&quot;346&quot;/&gt;&lt;/object&gt;&lt;object type=&quot;3&quot; unique_id=&quot;14143&quot;&gt;&lt;property id=&quot;20148&quot; value=&quot;5&quot;/&gt;&lt;property id=&quot;20300&quot; value=&quot;Slide 101&quot;/&gt;&lt;property id=&quot;20307&quot; value=&quot;347&quot;/&gt;&lt;/object&gt;&lt;object type=&quot;3&quot; unique_id=&quot;14144&quot;&gt;&lt;property id=&quot;20148&quot; value=&quot;5&quot;/&gt;&lt;property id=&quot;20300&quot; value=&quot;Slide 102&quot;/&gt;&lt;property id=&quot;20307&quot; value=&quot;348&quot;/&gt;&lt;/object&gt;&lt;object type=&quot;3&quot; unique_id=&quot;14145&quot;&gt;&lt;property id=&quot;20148&quot; value=&quot;5&quot;/&gt;&lt;property id=&quot;20300&quot; value=&quot;Slide 103&quot;/&gt;&lt;property id=&quot;20307&quot; value=&quot;349&quot;/&gt;&lt;/object&gt;&lt;object type=&quot;3&quot; unique_id=&quot;14146&quot;&gt;&lt;property id=&quot;20148&quot; value=&quot;5&quot;/&gt;&lt;property id=&quot;20300&quot; value=&quot;Slide 104&quot;/&gt;&lt;property id=&quot;20307&quot; value=&quot;350&quot;/&gt;&lt;/object&gt;&lt;object type=&quot;3&quot; unique_id=&quot;14147&quot;&gt;&lt;property id=&quot;20148&quot; value=&quot;5&quot;/&gt;&lt;property id=&quot;20300&quot; value=&quot;Slide 105&quot;/&gt;&lt;property id=&quot;20307&quot; value=&quot;351&quot;/&gt;&lt;/object&gt;&lt;object type=&quot;3&quot; unique_id=&quot;14148&quot;&gt;&lt;property id=&quot;20148&quot; value=&quot;5&quot;/&gt;&lt;property id=&quot;20300&quot; value=&quot;Slide 106&quot;/&gt;&lt;property id=&quot;20307&quot; value=&quot;352&quot;/&gt;&lt;/object&gt;&lt;object type=&quot;3&quot; unique_id=&quot;14149&quot;&gt;&lt;property id=&quot;20148&quot; value=&quot;5&quot;/&gt;&lt;property id=&quot;20300&quot; value=&quot;Slide 107&quot;/&gt;&lt;property id=&quot;20307&quot; value=&quot;353&quot;/&gt;&lt;/object&gt;&lt;object type=&quot;3&quot; unique_id=&quot;14150&quot;&gt;&lt;property id=&quot;20148&quot; value=&quot;5&quot;/&gt;&lt;property id=&quot;20300&quot; value=&quot;Slide 108&quot;/&gt;&lt;property id=&quot;20307&quot; value=&quot;354&quot;/&gt;&lt;/object&gt;&lt;object type=&quot;3&quot; unique_id=&quot;14151&quot;&gt;&lt;property id=&quot;20148&quot; value=&quot;5&quot;/&gt;&lt;property id=&quot;20300&quot; value=&quot;Slide 109&quot;/&gt;&lt;property id=&quot;20307&quot; value=&quot;355&quot;/&gt;&lt;/object&gt;&lt;object type=&quot;3&quot; unique_id=&quot;14152&quot;&gt;&lt;property id=&quot;20148&quot; value=&quot;5&quot;/&gt;&lt;property id=&quot;20300&quot; value=&quot;Slide 110&quot;/&gt;&lt;property id=&quot;20307&quot; value=&quot;356&quot;/&gt;&lt;/object&gt;&lt;object type=&quot;3&quot; unique_id=&quot;14153&quot;&gt;&lt;property id=&quot;20148&quot; value=&quot;5&quot;/&gt;&lt;property id=&quot;20300&quot; value=&quot;Slide 111&quot;/&gt;&lt;property id=&quot;20307&quot; value=&quot;357&quot;/&gt;&lt;/object&gt;&lt;object type=&quot;3&quot; unique_id=&quot;16234&quot;&gt;&lt;property id=&quot;20148&quot; value=&quot;5&quot;/&gt;&lt;property id=&quot;20300&quot; value=&quot;Slide 112&quot;/&gt;&lt;property id=&quot;20307&quot; value=&quot;358&quot;/&gt;&lt;/object&gt;&lt;object type=&quot;3&quot; unique_id=&quot;16235&quot;&gt;&lt;property id=&quot;20148&quot; value=&quot;5&quot;/&gt;&lt;property id=&quot;20300&quot; value=&quot;Slide 113&quot;/&gt;&lt;property id=&quot;20307&quot; value=&quot;359&quot;/&gt;&lt;/object&gt;&lt;object type=&quot;3&quot; unique_id=&quot;16236&quot;&gt;&lt;property id=&quot;20148&quot; value=&quot;5&quot;/&gt;&lt;property id=&quot;20300&quot; value=&quot;Slide 114&quot;/&gt;&lt;property id=&quot;20307&quot; value=&quot;360&quot;/&gt;&lt;/object&gt;&lt;object type=&quot;3&quot; unique_id=&quot;16237&quot;&gt;&lt;property id=&quot;20148&quot; value=&quot;5&quot;/&gt;&lt;property id=&quot;20300&quot; value=&quot;Slide 115&quot;/&gt;&lt;property id=&quot;20307&quot; value=&quot;361&quot;/&gt;&lt;/object&gt;&lt;object type=&quot;3&quot; unique_id=&quot;18650&quot;&gt;&lt;property id=&quot;20148&quot; value=&quot;5&quot;/&gt;&lt;property id=&quot;20300&quot; value=&quot;Slide 2&quot;/&gt;&lt;property id=&quot;20307&quot; value=&quot;374&quot;/&gt;&lt;/object&gt;&lt;object type=&quot;3&quot; unique_id=&quot;18651&quot;&gt;&lt;property id=&quot;20148&quot; value=&quot;5&quot;/&gt;&lt;property id=&quot;20300&quot; value=&quot;Slide 3&quot;/&gt;&lt;property id=&quot;20307&quot; value=&quot;375&quot;/&gt;&lt;/object&gt;&lt;object type=&quot;3&quot; unique_id=&quot;18652&quot;&gt;&lt;property id=&quot;20148&quot; value=&quot;5&quot;/&gt;&lt;property id=&quot;20300&quot; value=&quot;Slide 4&quot;/&gt;&lt;property id=&quot;20307&quot; value=&quot;376&quot;/&gt;&lt;/object&gt;&lt;object type=&quot;3&quot; unique_id=&quot;18653&quot;&gt;&lt;property id=&quot;20148&quot; value=&quot;5&quot;/&gt;&lt;property id=&quot;20300&quot; value=&quot;Slide 5&quot;/&gt;&lt;property id=&quot;20307&quot; value=&quot;377&quot;/&gt;&lt;/object&gt;&lt;object type=&quot;3&quot; unique_id=&quot;18654&quot;&gt;&lt;property id=&quot;20148&quot; value=&quot;5&quot;/&gt;&lt;property id=&quot;20300&quot; value=&quot;Slide 6&quot;/&gt;&lt;property id=&quot;20307&quot; value=&quot;378&quot;/&gt;&lt;/object&gt;&lt;object type=&quot;3&quot; unique_id=&quot;18655&quot;&gt;&lt;property id=&quot;20148&quot; value=&quot;5&quot;/&gt;&lt;property id=&quot;20300&quot; value=&quot;Slide 7&quot;/&gt;&lt;property id=&quot;20307&quot; value=&quot;379&quot;/&gt;&lt;/object&gt;&lt;object type=&quot;3&quot; unique_id=&quot;18656&quot;&gt;&lt;property id=&quot;20148&quot; value=&quot;5&quot;/&gt;&lt;property id=&quot;20300&quot; value=&quot;Slide 8&quot;/&gt;&lt;property id=&quot;20307&quot; value=&quot;380&quot;/&gt;&lt;/object&gt;&lt;object type=&quot;3&quot; unique_id=&quot;18657&quot;&gt;&lt;property id=&quot;20148&quot; value=&quot;5&quot;/&gt;&lt;property id=&quot;20300&quot; value=&quot;Slide 9&quot;/&gt;&lt;property id=&quot;20307&quot; value=&quot;381&quot;/&gt;&lt;/object&gt;&lt;object type=&quot;3&quot; unique_id=&quot;18658&quot;&gt;&lt;property id=&quot;20148&quot; value=&quot;5&quot;/&gt;&lt;property id=&quot;20300&quot; value=&quot;Slide 10&quot;/&gt;&lt;property id=&quot;20307&quot; value=&quot;382&quot;/&gt;&lt;/object&gt;&lt;object type=&quot;3&quot; unique_id=&quot;18659&quot;&gt;&lt;property id=&quot;20148&quot; value=&quot;5&quot;/&gt;&lt;property id=&quot;20300&quot; value=&quot;Slide 11&quot;/&gt;&lt;property id=&quot;20307&quot; value=&quot;383&quot;/&gt;&lt;/object&gt;&lt;object type=&quot;3&quot; unique_id=&quot;18660&quot;&gt;&lt;property id=&quot;20148&quot; value=&quot;5&quot;/&gt;&lt;property id=&quot;20300&quot; value=&quot;Slide 12&quot;/&gt;&lt;property id=&quot;20307&quot; value=&quot;384&quot;/&gt;&lt;/object&gt;&lt;object type=&quot;3&quot; unique_id=&quot;18661&quot;&gt;&lt;property id=&quot;20148&quot; value=&quot;5&quot;/&gt;&lt;property id=&quot;20300&quot; value=&quot;Slide 13&quot;/&gt;&lt;property id=&quot;20307&quot; value=&quot;385&quot;/&gt;&lt;/object&gt;&lt;object type=&quot;3&quot; unique_id=&quot;18662&quot;&gt;&lt;property id=&quot;20148&quot; value=&quot;5&quot;/&gt;&lt;property id=&quot;20300&quot; value=&quot;Slide 14&quot;/&gt;&lt;property id=&quot;20307&quot; value=&quot;386&quot;/&gt;&lt;/object&gt;&lt;object type=&quot;3&quot; unique_id=&quot;18663&quot;&gt;&lt;property id=&quot;20148&quot; value=&quot;5&quot;/&gt;&lt;property id=&quot;20300&quot; value=&quot;Slide 15&quot;/&gt;&lt;property id=&quot;20307&quot; value=&quot;387&quot;/&gt;&lt;/object&gt;&lt;object type=&quot;3&quot; unique_id=&quot;18664&quot;&gt;&lt;property id=&quot;20148&quot; value=&quot;5&quot;/&gt;&lt;property id=&quot;20300&quot; value=&quot;Slide 16&quot;/&gt;&lt;property id=&quot;20307&quot; value=&quot;388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2912</TotalTime>
  <Words>2053</Words>
  <Application>Microsoft Macintosh PowerPoint</Application>
  <PresentationFormat>On-screen Show (4:3)</PresentationFormat>
  <Paragraphs>266</Paragraphs>
  <Slides>131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131</vt:i4>
      </vt:variant>
    </vt:vector>
  </HeadingPairs>
  <TitlesOfParts>
    <vt:vector size="132" baseType="lpstr">
      <vt:lpstr>Civic</vt:lpstr>
      <vt:lpstr>ECONOMIA (Introdução) Estudo fundamentado no livro: MANKIW, Gregory. Introdução à Economia. 3ª. ed. São Paulo: Thomson, 2006.</vt:lpstr>
      <vt:lpstr>PowerPoint Presentation</vt:lpstr>
      <vt:lpstr>PowerPoint Presentation</vt:lpstr>
      <vt:lpstr>PowerPoint Presentation</vt:lpstr>
      <vt:lpstr>Teoria Econômica séculos XVIII e XIX</vt:lpstr>
      <vt:lpstr>Concepção Organicista</vt:lpstr>
      <vt:lpstr>Concepção Mecanicista</vt:lpstr>
      <vt:lpstr>Concepção Humana</vt:lpstr>
      <vt:lpstr>PowerPoint Presentation</vt:lpstr>
      <vt:lpstr>Economia e Política</vt:lpstr>
      <vt:lpstr>Economia e História </vt:lpstr>
      <vt:lpstr>Economia e Geografia</vt:lpstr>
      <vt:lpstr>Economia e Sociologia</vt:lpstr>
      <vt:lpstr>Economia, Matemática e Estatística</vt:lpstr>
      <vt:lpstr>PowerPoint Presentation</vt:lpstr>
      <vt:lpstr>Lei da Escassez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ECONOMIA (1ª. introdução)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Obsolecência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Hercules</dc:creator>
  <cp:lastModifiedBy>Hercules Farnesi da Costa Cunha</cp:lastModifiedBy>
  <cp:revision>78</cp:revision>
  <dcterms:created xsi:type="dcterms:W3CDTF">2010-03-28T21:48:53Z</dcterms:created>
  <dcterms:modified xsi:type="dcterms:W3CDTF">2016-05-31T15:16:12Z</dcterms:modified>
</cp:coreProperties>
</file>