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27"/>
  </p:handoutMasterIdLst>
  <p:sldIdLst>
    <p:sldId id="275" r:id="rId2"/>
    <p:sldId id="299" r:id="rId3"/>
    <p:sldId id="287" r:id="rId4"/>
    <p:sldId id="276" r:id="rId5"/>
    <p:sldId id="277" r:id="rId6"/>
    <p:sldId id="298" r:id="rId7"/>
    <p:sldId id="288" r:id="rId8"/>
    <p:sldId id="289" r:id="rId9"/>
    <p:sldId id="290" r:id="rId10"/>
    <p:sldId id="293" r:id="rId11"/>
    <p:sldId id="294" r:id="rId12"/>
    <p:sldId id="295" r:id="rId13"/>
    <p:sldId id="296" r:id="rId14"/>
    <p:sldId id="297" r:id="rId15"/>
    <p:sldId id="291" r:id="rId16"/>
    <p:sldId id="292" r:id="rId17"/>
    <p:sldId id="300" r:id="rId18"/>
    <p:sldId id="301" r:id="rId19"/>
    <p:sldId id="302" r:id="rId20"/>
    <p:sldId id="303" r:id="rId21"/>
    <p:sldId id="304" r:id="rId22"/>
    <p:sldId id="305" r:id="rId23"/>
    <p:sldId id="306" r:id="rId24"/>
    <p:sldId id="307" r:id="rId25"/>
    <p:sldId id="308" r:id="rId26"/>
  </p:sldIdLst>
  <p:sldSz cx="9144000" cy="6858000" type="screen4x3"/>
  <p:notesSz cx="6692900" cy="9567863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Verdana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Verdana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Verdana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Verdan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5F5F5F"/>
    <a:srgbClr val="B2B2B2"/>
    <a:srgbClr val="DDDDDD"/>
    <a:srgbClr val="808080"/>
    <a:srgbClr val="00FFCC"/>
    <a:srgbClr val="00FF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60" autoAdjust="0"/>
  </p:normalViewPr>
  <p:slideViewPr>
    <p:cSldViewPr>
      <p:cViewPr varScale="1">
        <p:scale>
          <a:sx n="55" d="100"/>
          <a:sy n="55" d="100"/>
        </p:scale>
        <p:origin x="-728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1" Type="http://schemas.openxmlformats.org/officeDocument/2006/relationships/slide" Target="slides/slide12.xml"/><Relationship Id="rId12" Type="http://schemas.openxmlformats.org/officeDocument/2006/relationships/slide" Target="slides/slide13.xml"/><Relationship Id="rId13" Type="http://schemas.openxmlformats.org/officeDocument/2006/relationships/slide" Target="slides/slide14.xml"/><Relationship Id="rId14" Type="http://schemas.openxmlformats.org/officeDocument/2006/relationships/slide" Target="slides/slide15.xml"/><Relationship Id="rId15" Type="http://schemas.openxmlformats.org/officeDocument/2006/relationships/slide" Target="slides/slide16.xml"/><Relationship Id="rId1" Type="http://schemas.openxmlformats.org/officeDocument/2006/relationships/slide" Target="slides/slide2.xml"/><Relationship Id="rId2" Type="http://schemas.openxmlformats.org/officeDocument/2006/relationships/slide" Target="slides/slide3.xml"/><Relationship Id="rId3" Type="http://schemas.openxmlformats.org/officeDocument/2006/relationships/slide" Target="slides/slide4.xml"/><Relationship Id="rId4" Type="http://schemas.openxmlformats.org/officeDocument/2006/relationships/slide" Target="slides/slide5.xml"/><Relationship Id="rId5" Type="http://schemas.openxmlformats.org/officeDocument/2006/relationships/slide" Target="slides/slide6.xml"/><Relationship Id="rId6" Type="http://schemas.openxmlformats.org/officeDocument/2006/relationships/slide" Target="slides/slide7.xml"/><Relationship Id="rId7" Type="http://schemas.openxmlformats.org/officeDocument/2006/relationships/slide" Target="slides/slide8.xml"/><Relationship Id="rId8" Type="http://schemas.openxmlformats.org/officeDocument/2006/relationships/slide" Target="slides/slide9.xml"/><Relationship Id="rId9" Type="http://schemas.openxmlformats.org/officeDocument/2006/relationships/slide" Target="slides/slide10.xml"/><Relationship Id="rId10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0363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  <a:ea typeface="+mn-ea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92538" y="0"/>
            <a:ext cx="2900362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  <a:ea typeface="+mn-ea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0025"/>
            <a:ext cx="2900363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  <a:ea typeface="+mn-ea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92538" y="9090025"/>
            <a:ext cx="2900362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379475-505C-DB42-8179-3DC1B731FFB1}" type="slidenum">
              <a:rPr lang="pt-BR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4892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175" y="0"/>
            <a:ext cx="9147175" cy="6867525"/>
            <a:chOff x="-2" y="0"/>
            <a:chExt cx="5762" cy="4326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-2" y="0"/>
              <a:ext cx="5712" cy="4326"/>
              <a:chOff x="-2" y="0"/>
              <a:chExt cx="5712" cy="4326"/>
            </a:xfrm>
          </p:grpSpPr>
          <p:sp>
            <p:nvSpPr>
              <p:cNvPr id="8" name="Rectangle 4"/>
              <p:cNvSpPr>
                <a:spLocks noChangeArrowheads="1"/>
              </p:cNvSpPr>
              <p:nvPr/>
            </p:nvSpPr>
            <p:spPr bwMode="auto">
              <a:xfrm>
                <a:off x="-2" y="0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Verdana" pitchFamily="34" charset="0"/>
                  <a:ea typeface="+mn-ea"/>
                </a:endParaRPr>
              </a:p>
            </p:txBody>
          </p:sp>
          <p:sp>
            <p:nvSpPr>
              <p:cNvPr id="9" name="Rectangle 5"/>
              <p:cNvSpPr>
                <a:spLocks noChangeArrowheads="1"/>
              </p:cNvSpPr>
              <p:nvPr/>
            </p:nvSpPr>
            <p:spPr bwMode="auto">
              <a:xfrm>
                <a:off x="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Verdana" pitchFamily="34" charset="0"/>
                  <a:ea typeface="+mn-ea"/>
                </a:endParaRPr>
              </a:p>
            </p:txBody>
          </p:sp>
          <p:sp>
            <p:nvSpPr>
              <p:cNvPr id="10" name="Rectangle 6"/>
              <p:cNvSpPr>
                <a:spLocks noChangeArrowheads="1"/>
              </p:cNvSpPr>
              <p:nvPr/>
            </p:nvSpPr>
            <p:spPr bwMode="auto">
              <a:xfrm>
                <a:off x="1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Verdana" pitchFamily="34" charset="0"/>
                  <a:ea typeface="+mn-ea"/>
                </a:endParaRPr>
              </a:p>
            </p:txBody>
          </p:sp>
          <p:sp>
            <p:nvSpPr>
              <p:cNvPr id="11" name="Rectangle 7"/>
              <p:cNvSpPr>
                <a:spLocks noChangeArrowheads="1"/>
              </p:cNvSpPr>
              <p:nvPr/>
            </p:nvSpPr>
            <p:spPr bwMode="auto">
              <a:xfrm>
                <a:off x="2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Verdana" pitchFamily="34" charset="0"/>
                  <a:ea typeface="+mn-ea"/>
                </a:endParaRPr>
              </a:p>
            </p:txBody>
          </p:sp>
          <p:sp>
            <p:nvSpPr>
              <p:cNvPr id="12" name="Rectangle 8"/>
              <p:cNvSpPr>
                <a:spLocks noChangeArrowheads="1"/>
              </p:cNvSpPr>
              <p:nvPr/>
            </p:nvSpPr>
            <p:spPr bwMode="auto">
              <a:xfrm>
                <a:off x="3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Verdana" pitchFamily="34" charset="0"/>
                  <a:ea typeface="+mn-ea"/>
                </a:endParaRPr>
              </a:p>
            </p:txBody>
          </p:sp>
          <p:sp>
            <p:nvSpPr>
              <p:cNvPr id="13" name="Rectangle 9"/>
              <p:cNvSpPr>
                <a:spLocks noChangeArrowheads="1"/>
              </p:cNvSpPr>
              <p:nvPr/>
            </p:nvSpPr>
            <p:spPr bwMode="auto">
              <a:xfrm>
                <a:off x="4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Verdana" pitchFamily="34" charset="0"/>
                  <a:ea typeface="+mn-ea"/>
                </a:endParaRPr>
              </a:p>
            </p:txBody>
          </p:sp>
          <p:sp>
            <p:nvSpPr>
              <p:cNvPr id="14" name="Rectangle 10"/>
              <p:cNvSpPr>
                <a:spLocks noChangeArrowheads="1"/>
              </p:cNvSpPr>
              <p:nvPr/>
            </p:nvSpPr>
            <p:spPr bwMode="auto">
              <a:xfrm>
                <a:off x="5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Verdana" pitchFamily="34" charset="0"/>
                  <a:ea typeface="+mn-ea"/>
                </a:endParaRPr>
              </a:p>
            </p:txBody>
          </p:sp>
          <p:sp>
            <p:nvSpPr>
              <p:cNvPr id="15" name="Rectangle 11"/>
              <p:cNvSpPr>
                <a:spLocks noChangeArrowheads="1"/>
              </p:cNvSpPr>
              <p:nvPr/>
            </p:nvSpPr>
            <p:spPr bwMode="auto">
              <a:xfrm>
                <a:off x="6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Verdana" pitchFamily="34" charset="0"/>
                  <a:ea typeface="+mn-ea"/>
                </a:endParaRPr>
              </a:p>
            </p:txBody>
          </p:sp>
          <p:sp>
            <p:nvSpPr>
              <p:cNvPr id="16" name="Rectangle 12"/>
              <p:cNvSpPr>
                <a:spLocks noChangeArrowheads="1"/>
              </p:cNvSpPr>
              <p:nvPr/>
            </p:nvSpPr>
            <p:spPr bwMode="auto">
              <a:xfrm>
                <a:off x="7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Verdana" pitchFamily="34" charset="0"/>
                  <a:ea typeface="+mn-ea"/>
                </a:endParaRPr>
              </a:p>
            </p:txBody>
          </p:sp>
          <p:sp>
            <p:nvSpPr>
              <p:cNvPr id="17" name="Rectangle 13"/>
              <p:cNvSpPr>
                <a:spLocks noChangeArrowheads="1"/>
              </p:cNvSpPr>
              <p:nvPr/>
            </p:nvSpPr>
            <p:spPr bwMode="auto">
              <a:xfrm>
                <a:off x="8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Verdana" pitchFamily="34" charset="0"/>
                  <a:ea typeface="+mn-ea"/>
                </a:endParaRPr>
              </a:p>
            </p:txBody>
          </p:sp>
          <p:sp>
            <p:nvSpPr>
              <p:cNvPr id="18" name="Rectangle 14"/>
              <p:cNvSpPr>
                <a:spLocks noChangeArrowheads="1"/>
              </p:cNvSpPr>
              <p:nvPr/>
            </p:nvSpPr>
            <p:spPr bwMode="auto">
              <a:xfrm>
                <a:off x="9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Verdana" pitchFamily="34" charset="0"/>
                  <a:ea typeface="+mn-ea"/>
                </a:endParaRPr>
              </a:p>
            </p:txBody>
          </p:sp>
          <p:sp>
            <p:nvSpPr>
              <p:cNvPr id="19" name="Rectangle 15"/>
              <p:cNvSpPr>
                <a:spLocks noChangeArrowheads="1"/>
              </p:cNvSpPr>
              <p:nvPr/>
            </p:nvSpPr>
            <p:spPr bwMode="auto">
              <a:xfrm>
                <a:off x="10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Verdana" pitchFamily="34" charset="0"/>
                  <a:ea typeface="+mn-ea"/>
                </a:endParaRPr>
              </a:p>
            </p:txBody>
          </p:sp>
          <p:sp>
            <p:nvSpPr>
              <p:cNvPr id="20" name="Rectangle 16"/>
              <p:cNvSpPr>
                <a:spLocks noChangeArrowheads="1"/>
              </p:cNvSpPr>
              <p:nvPr/>
            </p:nvSpPr>
            <p:spPr bwMode="auto">
              <a:xfrm>
                <a:off x="11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Verdana" pitchFamily="34" charset="0"/>
                  <a:ea typeface="+mn-ea"/>
                </a:endParaRPr>
              </a:p>
            </p:txBody>
          </p:sp>
          <p:sp>
            <p:nvSpPr>
              <p:cNvPr id="21" name="Rectangle 17"/>
              <p:cNvSpPr>
                <a:spLocks noChangeArrowheads="1"/>
              </p:cNvSpPr>
              <p:nvPr/>
            </p:nvSpPr>
            <p:spPr bwMode="auto">
              <a:xfrm>
                <a:off x="12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Verdana" pitchFamily="34" charset="0"/>
                  <a:ea typeface="+mn-ea"/>
                </a:endParaRPr>
              </a:p>
            </p:txBody>
          </p:sp>
          <p:sp>
            <p:nvSpPr>
              <p:cNvPr id="22" name="Rectangle 18"/>
              <p:cNvSpPr>
                <a:spLocks noChangeArrowheads="1"/>
              </p:cNvSpPr>
              <p:nvPr/>
            </p:nvSpPr>
            <p:spPr bwMode="auto">
              <a:xfrm>
                <a:off x="13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Verdana" pitchFamily="34" charset="0"/>
                  <a:ea typeface="+mn-ea"/>
                </a:endParaRPr>
              </a:p>
            </p:txBody>
          </p:sp>
          <p:sp>
            <p:nvSpPr>
              <p:cNvPr id="23" name="Rectangle 19"/>
              <p:cNvSpPr>
                <a:spLocks noChangeArrowheads="1"/>
              </p:cNvSpPr>
              <p:nvPr/>
            </p:nvSpPr>
            <p:spPr bwMode="auto">
              <a:xfrm>
                <a:off x="14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Verdana" pitchFamily="34" charset="0"/>
                  <a:ea typeface="+mn-ea"/>
                </a:endParaRPr>
              </a:p>
            </p:txBody>
          </p:sp>
          <p:sp>
            <p:nvSpPr>
              <p:cNvPr id="24" name="Rectangle 20"/>
              <p:cNvSpPr>
                <a:spLocks noChangeArrowheads="1"/>
              </p:cNvSpPr>
              <p:nvPr/>
            </p:nvSpPr>
            <p:spPr bwMode="auto">
              <a:xfrm>
                <a:off x="15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Verdana" pitchFamily="34" charset="0"/>
                  <a:ea typeface="+mn-ea"/>
                </a:endParaRPr>
              </a:p>
            </p:txBody>
          </p:sp>
          <p:sp>
            <p:nvSpPr>
              <p:cNvPr id="25" name="Rectangle 21"/>
              <p:cNvSpPr>
                <a:spLocks noChangeArrowheads="1"/>
              </p:cNvSpPr>
              <p:nvPr/>
            </p:nvSpPr>
            <p:spPr bwMode="auto">
              <a:xfrm>
                <a:off x="16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Verdana" pitchFamily="34" charset="0"/>
                  <a:ea typeface="+mn-ea"/>
                </a:endParaRPr>
              </a:p>
            </p:txBody>
          </p:sp>
          <p:sp>
            <p:nvSpPr>
              <p:cNvPr id="26" name="Rectangle 22"/>
              <p:cNvSpPr>
                <a:spLocks noChangeArrowheads="1"/>
              </p:cNvSpPr>
              <p:nvPr/>
            </p:nvSpPr>
            <p:spPr bwMode="auto">
              <a:xfrm>
                <a:off x="17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Verdana" pitchFamily="34" charset="0"/>
                  <a:ea typeface="+mn-ea"/>
                </a:endParaRPr>
              </a:p>
            </p:txBody>
          </p:sp>
          <p:sp>
            <p:nvSpPr>
              <p:cNvPr id="27" name="Rectangle 23"/>
              <p:cNvSpPr>
                <a:spLocks noChangeArrowheads="1"/>
              </p:cNvSpPr>
              <p:nvPr/>
            </p:nvSpPr>
            <p:spPr bwMode="auto">
              <a:xfrm>
                <a:off x="18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Verdana" pitchFamily="34" charset="0"/>
                  <a:ea typeface="+mn-ea"/>
                </a:endParaRPr>
              </a:p>
            </p:txBody>
          </p:sp>
          <p:sp>
            <p:nvSpPr>
              <p:cNvPr id="28" name="Rectangle 24"/>
              <p:cNvSpPr>
                <a:spLocks noChangeArrowheads="1"/>
              </p:cNvSpPr>
              <p:nvPr/>
            </p:nvSpPr>
            <p:spPr bwMode="auto">
              <a:xfrm>
                <a:off x="19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Verdana" pitchFamily="34" charset="0"/>
                  <a:ea typeface="+mn-ea"/>
                </a:endParaRPr>
              </a:p>
            </p:txBody>
          </p:sp>
          <p:sp>
            <p:nvSpPr>
              <p:cNvPr id="29" name="Rectangle 25"/>
              <p:cNvSpPr>
                <a:spLocks noChangeArrowheads="1"/>
              </p:cNvSpPr>
              <p:nvPr/>
            </p:nvSpPr>
            <p:spPr bwMode="auto">
              <a:xfrm>
                <a:off x="20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Verdana" pitchFamily="34" charset="0"/>
                  <a:ea typeface="+mn-ea"/>
                </a:endParaRPr>
              </a:p>
            </p:txBody>
          </p:sp>
          <p:sp>
            <p:nvSpPr>
              <p:cNvPr id="30" name="Rectangle 26"/>
              <p:cNvSpPr>
                <a:spLocks noChangeArrowheads="1"/>
              </p:cNvSpPr>
              <p:nvPr/>
            </p:nvSpPr>
            <p:spPr bwMode="auto">
              <a:xfrm>
                <a:off x="21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Verdana" pitchFamily="34" charset="0"/>
                  <a:ea typeface="+mn-ea"/>
                </a:endParaRPr>
              </a:p>
            </p:txBody>
          </p:sp>
          <p:sp>
            <p:nvSpPr>
              <p:cNvPr id="31" name="Rectangle 27"/>
              <p:cNvSpPr>
                <a:spLocks noChangeArrowheads="1"/>
              </p:cNvSpPr>
              <p:nvPr/>
            </p:nvSpPr>
            <p:spPr bwMode="auto">
              <a:xfrm>
                <a:off x="22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Verdana" pitchFamily="34" charset="0"/>
                  <a:ea typeface="+mn-ea"/>
                </a:endParaRPr>
              </a:p>
            </p:txBody>
          </p:sp>
          <p:sp>
            <p:nvSpPr>
              <p:cNvPr id="32" name="Rectangle 28"/>
              <p:cNvSpPr>
                <a:spLocks noChangeArrowheads="1"/>
              </p:cNvSpPr>
              <p:nvPr/>
            </p:nvSpPr>
            <p:spPr bwMode="auto">
              <a:xfrm>
                <a:off x="23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Verdana" pitchFamily="34" charset="0"/>
                  <a:ea typeface="+mn-ea"/>
                </a:endParaRPr>
              </a:p>
            </p:txBody>
          </p:sp>
          <p:sp>
            <p:nvSpPr>
              <p:cNvPr id="33" name="Rectangle 29"/>
              <p:cNvSpPr>
                <a:spLocks noChangeArrowheads="1"/>
              </p:cNvSpPr>
              <p:nvPr/>
            </p:nvSpPr>
            <p:spPr bwMode="auto">
              <a:xfrm>
                <a:off x="23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Verdana" pitchFamily="34" charset="0"/>
                  <a:ea typeface="+mn-ea"/>
                </a:endParaRPr>
              </a:p>
            </p:txBody>
          </p:sp>
          <p:sp>
            <p:nvSpPr>
              <p:cNvPr id="34" name="Rectangle 30"/>
              <p:cNvSpPr>
                <a:spLocks noChangeArrowheads="1"/>
              </p:cNvSpPr>
              <p:nvPr/>
            </p:nvSpPr>
            <p:spPr bwMode="auto">
              <a:xfrm>
                <a:off x="24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Verdana" pitchFamily="34" charset="0"/>
                  <a:ea typeface="+mn-ea"/>
                </a:endParaRPr>
              </a:p>
            </p:txBody>
          </p:sp>
          <p:sp>
            <p:nvSpPr>
              <p:cNvPr id="35" name="Rectangle 31"/>
              <p:cNvSpPr>
                <a:spLocks noChangeArrowheads="1"/>
              </p:cNvSpPr>
              <p:nvPr/>
            </p:nvSpPr>
            <p:spPr bwMode="auto">
              <a:xfrm>
                <a:off x="25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Verdana" pitchFamily="34" charset="0"/>
                  <a:ea typeface="+mn-ea"/>
                </a:endParaRPr>
              </a:p>
            </p:txBody>
          </p:sp>
          <p:sp>
            <p:nvSpPr>
              <p:cNvPr id="36" name="Rectangle 32"/>
              <p:cNvSpPr>
                <a:spLocks noChangeArrowheads="1"/>
              </p:cNvSpPr>
              <p:nvPr/>
            </p:nvSpPr>
            <p:spPr bwMode="auto">
              <a:xfrm>
                <a:off x="26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Verdana" pitchFamily="34" charset="0"/>
                  <a:ea typeface="+mn-ea"/>
                </a:endParaRPr>
              </a:p>
            </p:txBody>
          </p:sp>
          <p:sp>
            <p:nvSpPr>
              <p:cNvPr id="37" name="Rectangle 33"/>
              <p:cNvSpPr>
                <a:spLocks noChangeArrowheads="1"/>
              </p:cNvSpPr>
              <p:nvPr/>
            </p:nvSpPr>
            <p:spPr bwMode="auto">
              <a:xfrm>
                <a:off x="27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Verdana" pitchFamily="34" charset="0"/>
                  <a:ea typeface="+mn-ea"/>
                </a:endParaRPr>
              </a:p>
            </p:txBody>
          </p:sp>
          <p:sp>
            <p:nvSpPr>
              <p:cNvPr id="38" name="Rectangle 34"/>
              <p:cNvSpPr>
                <a:spLocks noChangeArrowheads="1"/>
              </p:cNvSpPr>
              <p:nvPr/>
            </p:nvSpPr>
            <p:spPr bwMode="auto">
              <a:xfrm>
                <a:off x="28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Verdana" pitchFamily="34" charset="0"/>
                  <a:ea typeface="+mn-ea"/>
                </a:endParaRPr>
              </a:p>
            </p:txBody>
          </p:sp>
          <p:sp>
            <p:nvSpPr>
              <p:cNvPr id="39" name="Rectangle 35"/>
              <p:cNvSpPr>
                <a:spLocks noChangeArrowheads="1"/>
              </p:cNvSpPr>
              <p:nvPr/>
            </p:nvSpPr>
            <p:spPr bwMode="auto">
              <a:xfrm>
                <a:off x="29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Verdana" pitchFamily="34" charset="0"/>
                  <a:ea typeface="+mn-ea"/>
                </a:endParaRPr>
              </a:p>
            </p:txBody>
          </p:sp>
          <p:sp>
            <p:nvSpPr>
              <p:cNvPr id="40" name="Rectangle 36"/>
              <p:cNvSpPr>
                <a:spLocks noChangeArrowheads="1"/>
              </p:cNvSpPr>
              <p:nvPr/>
            </p:nvSpPr>
            <p:spPr bwMode="auto">
              <a:xfrm>
                <a:off x="30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Verdana" pitchFamily="34" charset="0"/>
                  <a:ea typeface="+mn-ea"/>
                </a:endParaRPr>
              </a:p>
            </p:txBody>
          </p:sp>
          <p:sp>
            <p:nvSpPr>
              <p:cNvPr id="41" name="Rectangle 37"/>
              <p:cNvSpPr>
                <a:spLocks noChangeArrowheads="1"/>
              </p:cNvSpPr>
              <p:nvPr/>
            </p:nvSpPr>
            <p:spPr bwMode="auto">
              <a:xfrm>
                <a:off x="31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Verdana" pitchFamily="34" charset="0"/>
                  <a:ea typeface="+mn-ea"/>
                </a:endParaRPr>
              </a:p>
            </p:txBody>
          </p:sp>
          <p:sp>
            <p:nvSpPr>
              <p:cNvPr id="42" name="Rectangle 38"/>
              <p:cNvSpPr>
                <a:spLocks noChangeArrowheads="1"/>
              </p:cNvSpPr>
              <p:nvPr/>
            </p:nvSpPr>
            <p:spPr bwMode="auto">
              <a:xfrm>
                <a:off x="32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Verdana" pitchFamily="34" charset="0"/>
                  <a:ea typeface="+mn-ea"/>
                </a:endParaRPr>
              </a:p>
            </p:txBody>
          </p:sp>
          <p:sp>
            <p:nvSpPr>
              <p:cNvPr id="43" name="Rectangle 39"/>
              <p:cNvSpPr>
                <a:spLocks noChangeArrowheads="1"/>
              </p:cNvSpPr>
              <p:nvPr/>
            </p:nvSpPr>
            <p:spPr bwMode="auto">
              <a:xfrm>
                <a:off x="33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Verdana" pitchFamily="34" charset="0"/>
                  <a:ea typeface="+mn-ea"/>
                </a:endParaRPr>
              </a:p>
            </p:txBody>
          </p:sp>
          <p:sp>
            <p:nvSpPr>
              <p:cNvPr id="44" name="Rectangle 40"/>
              <p:cNvSpPr>
                <a:spLocks noChangeArrowheads="1"/>
              </p:cNvSpPr>
              <p:nvPr/>
            </p:nvSpPr>
            <p:spPr bwMode="auto">
              <a:xfrm>
                <a:off x="34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Verdana" pitchFamily="34" charset="0"/>
                  <a:ea typeface="+mn-ea"/>
                </a:endParaRPr>
              </a:p>
            </p:txBody>
          </p:sp>
          <p:sp>
            <p:nvSpPr>
              <p:cNvPr id="45" name="Rectangle 41"/>
              <p:cNvSpPr>
                <a:spLocks noChangeArrowheads="1"/>
              </p:cNvSpPr>
              <p:nvPr/>
            </p:nvSpPr>
            <p:spPr bwMode="auto">
              <a:xfrm>
                <a:off x="35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Verdana" pitchFamily="34" charset="0"/>
                  <a:ea typeface="+mn-ea"/>
                </a:endParaRPr>
              </a:p>
            </p:txBody>
          </p:sp>
          <p:sp>
            <p:nvSpPr>
              <p:cNvPr id="46" name="Rectangle 42"/>
              <p:cNvSpPr>
                <a:spLocks noChangeArrowheads="1"/>
              </p:cNvSpPr>
              <p:nvPr/>
            </p:nvSpPr>
            <p:spPr bwMode="auto">
              <a:xfrm>
                <a:off x="36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Verdana" pitchFamily="34" charset="0"/>
                  <a:ea typeface="+mn-ea"/>
                </a:endParaRPr>
              </a:p>
            </p:txBody>
          </p:sp>
          <p:sp>
            <p:nvSpPr>
              <p:cNvPr id="47" name="Rectangle 43"/>
              <p:cNvSpPr>
                <a:spLocks noChangeArrowheads="1"/>
              </p:cNvSpPr>
              <p:nvPr/>
            </p:nvSpPr>
            <p:spPr bwMode="auto">
              <a:xfrm>
                <a:off x="37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Verdana" pitchFamily="34" charset="0"/>
                  <a:ea typeface="+mn-ea"/>
                </a:endParaRPr>
              </a:p>
            </p:txBody>
          </p:sp>
          <p:sp>
            <p:nvSpPr>
              <p:cNvPr id="48" name="Rectangle 44"/>
              <p:cNvSpPr>
                <a:spLocks noChangeArrowheads="1"/>
              </p:cNvSpPr>
              <p:nvPr/>
            </p:nvSpPr>
            <p:spPr bwMode="auto">
              <a:xfrm>
                <a:off x="38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Verdana" pitchFamily="34" charset="0"/>
                  <a:ea typeface="+mn-ea"/>
                </a:endParaRPr>
              </a:p>
            </p:txBody>
          </p:sp>
          <p:sp>
            <p:nvSpPr>
              <p:cNvPr id="49" name="Rectangle 45"/>
              <p:cNvSpPr>
                <a:spLocks noChangeArrowheads="1"/>
              </p:cNvSpPr>
              <p:nvPr/>
            </p:nvSpPr>
            <p:spPr bwMode="auto">
              <a:xfrm>
                <a:off x="39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Verdana" pitchFamily="34" charset="0"/>
                  <a:ea typeface="+mn-ea"/>
                </a:endParaRPr>
              </a:p>
            </p:txBody>
          </p:sp>
          <p:sp>
            <p:nvSpPr>
              <p:cNvPr id="50" name="Rectangle 46"/>
              <p:cNvSpPr>
                <a:spLocks noChangeArrowheads="1"/>
              </p:cNvSpPr>
              <p:nvPr/>
            </p:nvSpPr>
            <p:spPr bwMode="auto">
              <a:xfrm>
                <a:off x="40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Verdana" pitchFamily="34" charset="0"/>
                  <a:ea typeface="+mn-ea"/>
                </a:endParaRPr>
              </a:p>
            </p:txBody>
          </p:sp>
          <p:sp>
            <p:nvSpPr>
              <p:cNvPr id="51" name="Rectangle 47"/>
              <p:cNvSpPr>
                <a:spLocks noChangeArrowheads="1"/>
              </p:cNvSpPr>
              <p:nvPr/>
            </p:nvSpPr>
            <p:spPr bwMode="auto">
              <a:xfrm>
                <a:off x="41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Verdana" pitchFamily="34" charset="0"/>
                  <a:ea typeface="+mn-ea"/>
                </a:endParaRPr>
              </a:p>
            </p:txBody>
          </p:sp>
          <p:sp>
            <p:nvSpPr>
              <p:cNvPr id="52" name="Rectangle 48"/>
              <p:cNvSpPr>
                <a:spLocks noChangeArrowheads="1"/>
              </p:cNvSpPr>
              <p:nvPr/>
            </p:nvSpPr>
            <p:spPr bwMode="auto">
              <a:xfrm>
                <a:off x="42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Verdana" pitchFamily="34" charset="0"/>
                  <a:ea typeface="+mn-ea"/>
                </a:endParaRPr>
              </a:p>
            </p:txBody>
          </p:sp>
          <p:sp>
            <p:nvSpPr>
              <p:cNvPr id="53" name="Rectangle 49"/>
              <p:cNvSpPr>
                <a:spLocks noChangeArrowheads="1"/>
              </p:cNvSpPr>
              <p:nvPr/>
            </p:nvSpPr>
            <p:spPr bwMode="auto">
              <a:xfrm>
                <a:off x="43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Verdana" pitchFamily="34" charset="0"/>
                  <a:ea typeface="+mn-ea"/>
                </a:endParaRPr>
              </a:p>
            </p:txBody>
          </p:sp>
          <p:sp>
            <p:nvSpPr>
              <p:cNvPr id="54" name="Rectangle 50"/>
              <p:cNvSpPr>
                <a:spLocks noChangeArrowheads="1"/>
              </p:cNvSpPr>
              <p:nvPr/>
            </p:nvSpPr>
            <p:spPr bwMode="auto">
              <a:xfrm>
                <a:off x="44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Verdana" pitchFamily="34" charset="0"/>
                  <a:ea typeface="+mn-ea"/>
                </a:endParaRPr>
              </a:p>
            </p:txBody>
          </p:sp>
          <p:sp>
            <p:nvSpPr>
              <p:cNvPr id="55" name="Rectangle 51"/>
              <p:cNvSpPr>
                <a:spLocks noChangeArrowheads="1"/>
              </p:cNvSpPr>
              <p:nvPr/>
            </p:nvSpPr>
            <p:spPr bwMode="auto">
              <a:xfrm>
                <a:off x="45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Verdana" pitchFamily="34" charset="0"/>
                  <a:ea typeface="+mn-ea"/>
                </a:endParaRPr>
              </a:p>
            </p:txBody>
          </p:sp>
          <p:sp>
            <p:nvSpPr>
              <p:cNvPr id="56" name="Rectangle 52"/>
              <p:cNvSpPr>
                <a:spLocks noChangeArrowheads="1"/>
              </p:cNvSpPr>
              <p:nvPr/>
            </p:nvSpPr>
            <p:spPr bwMode="auto">
              <a:xfrm>
                <a:off x="46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Verdana" pitchFamily="34" charset="0"/>
                  <a:ea typeface="+mn-ea"/>
                </a:endParaRPr>
              </a:p>
            </p:txBody>
          </p:sp>
          <p:sp>
            <p:nvSpPr>
              <p:cNvPr id="57" name="Rectangle 53"/>
              <p:cNvSpPr>
                <a:spLocks noChangeArrowheads="1"/>
              </p:cNvSpPr>
              <p:nvPr/>
            </p:nvSpPr>
            <p:spPr bwMode="auto">
              <a:xfrm>
                <a:off x="47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Verdana" pitchFamily="34" charset="0"/>
                  <a:ea typeface="+mn-ea"/>
                </a:endParaRPr>
              </a:p>
            </p:txBody>
          </p:sp>
          <p:sp>
            <p:nvSpPr>
              <p:cNvPr id="58" name="Rectangle 54"/>
              <p:cNvSpPr>
                <a:spLocks noChangeArrowheads="1"/>
              </p:cNvSpPr>
              <p:nvPr/>
            </p:nvSpPr>
            <p:spPr bwMode="auto">
              <a:xfrm>
                <a:off x="47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Verdana" pitchFamily="34" charset="0"/>
                  <a:ea typeface="+mn-ea"/>
                </a:endParaRPr>
              </a:p>
            </p:txBody>
          </p:sp>
          <p:sp>
            <p:nvSpPr>
              <p:cNvPr id="59" name="Rectangle 55"/>
              <p:cNvSpPr>
                <a:spLocks noChangeArrowheads="1"/>
              </p:cNvSpPr>
              <p:nvPr/>
            </p:nvSpPr>
            <p:spPr bwMode="auto">
              <a:xfrm>
                <a:off x="48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Verdana" pitchFamily="34" charset="0"/>
                  <a:ea typeface="+mn-ea"/>
                </a:endParaRPr>
              </a:p>
            </p:txBody>
          </p:sp>
          <p:sp>
            <p:nvSpPr>
              <p:cNvPr id="60" name="Rectangle 56"/>
              <p:cNvSpPr>
                <a:spLocks noChangeArrowheads="1"/>
              </p:cNvSpPr>
              <p:nvPr/>
            </p:nvSpPr>
            <p:spPr bwMode="auto">
              <a:xfrm>
                <a:off x="49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Verdana" pitchFamily="34" charset="0"/>
                  <a:ea typeface="+mn-ea"/>
                </a:endParaRPr>
              </a:p>
            </p:txBody>
          </p:sp>
          <p:sp>
            <p:nvSpPr>
              <p:cNvPr id="61" name="Rectangle 57"/>
              <p:cNvSpPr>
                <a:spLocks noChangeArrowheads="1"/>
              </p:cNvSpPr>
              <p:nvPr/>
            </p:nvSpPr>
            <p:spPr bwMode="auto">
              <a:xfrm>
                <a:off x="50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Verdana" pitchFamily="34" charset="0"/>
                  <a:ea typeface="+mn-ea"/>
                </a:endParaRPr>
              </a:p>
            </p:txBody>
          </p:sp>
          <p:sp>
            <p:nvSpPr>
              <p:cNvPr id="62" name="Rectangle 58"/>
              <p:cNvSpPr>
                <a:spLocks noChangeArrowheads="1"/>
              </p:cNvSpPr>
              <p:nvPr/>
            </p:nvSpPr>
            <p:spPr bwMode="auto">
              <a:xfrm>
                <a:off x="51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Verdana" pitchFamily="34" charset="0"/>
                  <a:ea typeface="+mn-ea"/>
                </a:endParaRPr>
              </a:p>
            </p:txBody>
          </p:sp>
          <p:sp>
            <p:nvSpPr>
              <p:cNvPr id="63" name="Rectangle 59"/>
              <p:cNvSpPr>
                <a:spLocks noChangeArrowheads="1"/>
              </p:cNvSpPr>
              <p:nvPr/>
            </p:nvSpPr>
            <p:spPr bwMode="auto">
              <a:xfrm>
                <a:off x="52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Verdana" pitchFamily="34" charset="0"/>
                  <a:ea typeface="+mn-ea"/>
                </a:endParaRPr>
              </a:p>
            </p:txBody>
          </p:sp>
          <p:sp>
            <p:nvSpPr>
              <p:cNvPr id="64" name="Rectangle 60"/>
              <p:cNvSpPr>
                <a:spLocks noChangeArrowheads="1"/>
              </p:cNvSpPr>
              <p:nvPr/>
            </p:nvSpPr>
            <p:spPr bwMode="auto">
              <a:xfrm>
                <a:off x="53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Verdana" pitchFamily="34" charset="0"/>
                  <a:ea typeface="+mn-ea"/>
                </a:endParaRPr>
              </a:p>
            </p:txBody>
          </p:sp>
          <p:sp>
            <p:nvSpPr>
              <p:cNvPr id="65" name="Rectangle 61"/>
              <p:cNvSpPr>
                <a:spLocks noChangeArrowheads="1"/>
              </p:cNvSpPr>
              <p:nvPr/>
            </p:nvSpPr>
            <p:spPr bwMode="auto">
              <a:xfrm>
                <a:off x="54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Verdana" pitchFamily="34" charset="0"/>
                  <a:ea typeface="+mn-ea"/>
                </a:endParaRPr>
              </a:p>
            </p:txBody>
          </p:sp>
          <p:sp>
            <p:nvSpPr>
              <p:cNvPr id="66" name="Rectangle 62"/>
              <p:cNvSpPr>
                <a:spLocks noChangeArrowheads="1"/>
              </p:cNvSpPr>
              <p:nvPr/>
            </p:nvSpPr>
            <p:spPr bwMode="auto">
              <a:xfrm>
                <a:off x="55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Verdana" pitchFamily="34" charset="0"/>
                  <a:ea typeface="+mn-ea"/>
                </a:endParaRPr>
              </a:p>
            </p:txBody>
          </p:sp>
          <p:sp>
            <p:nvSpPr>
              <p:cNvPr id="67" name="Rectangle 63"/>
              <p:cNvSpPr>
                <a:spLocks noChangeArrowheads="1"/>
              </p:cNvSpPr>
              <p:nvPr/>
            </p:nvSpPr>
            <p:spPr bwMode="auto">
              <a:xfrm>
                <a:off x="56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Verdana" pitchFamily="34" charset="0"/>
                  <a:ea typeface="+mn-ea"/>
                </a:endParaRPr>
              </a:p>
            </p:txBody>
          </p:sp>
        </p:grpSp>
        <p:sp>
          <p:nvSpPr>
            <p:cNvPr id="6" name="Rectangle 64"/>
            <p:cNvSpPr>
              <a:spLocks noChangeArrowheads="1"/>
            </p:cNvSpPr>
            <p:nvPr userDrawn="1"/>
          </p:nvSpPr>
          <p:spPr bwMode="auto">
            <a:xfrm>
              <a:off x="429" y="0"/>
              <a:ext cx="5331" cy="432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Verdana" pitchFamily="34" charset="0"/>
                <a:ea typeface="+mn-ea"/>
              </a:endParaRPr>
            </a:p>
          </p:txBody>
        </p:sp>
        <p:sp>
          <p:nvSpPr>
            <p:cNvPr id="7" name="Rectangle 65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321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Verdana" pitchFamily="34" charset="0"/>
                <a:ea typeface="+mn-ea"/>
              </a:endParaRPr>
            </a:p>
          </p:txBody>
        </p:sp>
      </p:grpSp>
      <p:sp>
        <p:nvSpPr>
          <p:cNvPr id="68" name="Rectangle 66"/>
          <p:cNvSpPr>
            <a:spLocks noChangeArrowheads="1"/>
          </p:cNvSpPr>
          <p:nvPr/>
        </p:nvSpPr>
        <p:spPr bwMode="auto">
          <a:xfrm>
            <a:off x="3505200" y="2590800"/>
            <a:ext cx="4892675" cy="76200"/>
          </a:xfrm>
          <a:prstGeom prst="rect">
            <a:avLst/>
          </a:prstGeom>
          <a:solidFill>
            <a:schemeClr val="hlink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pt-BR">
              <a:latin typeface="Verdana" pitchFamily="34" charset="0"/>
              <a:ea typeface="+mn-ea"/>
            </a:endParaRPr>
          </a:p>
        </p:txBody>
      </p:sp>
      <p:sp>
        <p:nvSpPr>
          <p:cNvPr id="4163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779463" y="1096963"/>
            <a:ext cx="7678737" cy="1431925"/>
          </a:xfrm>
        </p:spPr>
        <p:txBody>
          <a:bodyPr/>
          <a:lstStyle>
            <a:lvl1pPr algn="r"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4164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21138" y="2860675"/>
            <a:ext cx="4437062" cy="311467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C2E269F-633D-7640-92C1-C9DB78AA0864}" type="slidenum">
              <a:rPr lang="pt-BR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660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A4D1B1-85A6-8246-8E03-BB399B754BA7}" type="slidenum">
              <a:rPr lang="pt-BR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1869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994525" y="192088"/>
            <a:ext cx="2039938" cy="5903912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71538" y="192088"/>
            <a:ext cx="5970587" cy="5903912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BA2F92-F588-F144-86BA-7A905BBC1173}" type="slidenum">
              <a:rPr lang="pt-BR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7329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E21DD7-C4A8-0C4A-8A30-BB87EFF723E8}" type="slidenum">
              <a:rPr lang="pt-BR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5530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316D56-1A22-AC40-9F4E-49EC6D9AC269}" type="slidenum">
              <a:rPr lang="pt-BR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4837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912813" y="1905000"/>
            <a:ext cx="39782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43488" y="1905000"/>
            <a:ext cx="3979862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5821A0-769A-9644-89E8-0287A38D3AC0}" type="slidenum">
              <a:rPr lang="pt-BR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4035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F4EFF1-3DD8-8A4F-B6B5-5ED0FF7F65BB}" type="slidenum">
              <a:rPr lang="pt-BR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7939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D9D427-9540-814A-B5BF-DE43CCD81E0D}" type="slidenum">
              <a:rPr lang="pt-BR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5530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C6E16-C4E1-364D-970F-E00E59E63245}" type="slidenum">
              <a:rPr lang="pt-BR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3291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E4B940-6878-8149-9A5D-CFEB4BEA385F}" type="slidenum">
              <a:rPr lang="pt-BR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4735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722798-542A-CA4F-AAC4-23BBF854196F}" type="slidenum">
              <a:rPr lang="pt-BR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6774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7175" cy="6867525"/>
            <a:chOff x="0" y="0"/>
            <a:chExt cx="5762" cy="4326"/>
          </a:xfrm>
        </p:grpSpPr>
        <p:sp>
          <p:nvSpPr>
            <p:cNvPr id="3075" name="Rectangle 3"/>
            <p:cNvSpPr>
              <a:spLocks noChangeArrowheads="1"/>
            </p:cNvSpPr>
            <p:nvPr userDrawn="1"/>
          </p:nvSpPr>
          <p:spPr bwMode="hidden">
            <a:xfrm>
              <a:off x="0" y="0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Verdana" pitchFamily="34" charset="0"/>
                <a:ea typeface="+mn-ea"/>
              </a:endParaRPr>
            </a:p>
          </p:txBody>
        </p:sp>
        <p:sp>
          <p:nvSpPr>
            <p:cNvPr id="3076" name="Rectangle 4"/>
            <p:cNvSpPr>
              <a:spLocks noChangeArrowheads="1"/>
            </p:cNvSpPr>
            <p:nvPr userDrawn="1"/>
          </p:nvSpPr>
          <p:spPr bwMode="hidden">
            <a:xfrm>
              <a:off x="9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Verdana" pitchFamily="34" charset="0"/>
                <a:ea typeface="+mn-ea"/>
              </a:endParaRPr>
            </a:p>
          </p:txBody>
        </p:sp>
        <p:sp>
          <p:nvSpPr>
            <p:cNvPr id="3077" name="Rectangle 5"/>
            <p:cNvSpPr>
              <a:spLocks noChangeArrowheads="1"/>
            </p:cNvSpPr>
            <p:nvPr userDrawn="1"/>
          </p:nvSpPr>
          <p:spPr bwMode="hidden">
            <a:xfrm>
              <a:off x="19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Verdana" pitchFamily="34" charset="0"/>
                <a:ea typeface="+mn-ea"/>
              </a:endParaRPr>
            </a:p>
          </p:txBody>
        </p:sp>
        <p:sp>
          <p:nvSpPr>
            <p:cNvPr id="3078" name="Rectangle 6"/>
            <p:cNvSpPr>
              <a:spLocks noChangeArrowheads="1"/>
            </p:cNvSpPr>
            <p:nvPr userDrawn="1"/>
          </p:nvSpPr>
          <p:spPr bwMode="hidden">
            <a:xfrm>
              <a:off x="28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Verdana" pitchFamily="34" charset="0"/>
                <a:ea typeface="+mn-ea"/>
              </a:endParaRPr>
            </a:p>
          </p:txBody>
        </p:sp>
        <p:sp>
          <p:nvSpPr>
            <p:cNvPr id="3079" name="Rectangle 7"/>
            <p:cNvSpPr>
              <a:spLocks noChangeArrowheads="1"/>
            </p:cNvSpPr>
            <p:nvPr userDrawn="1"/>
          </p:nvSpPr>
          <p:spPr bwMode="hidden">
            <a:xfrm>
              <a:off x="38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Verdana" pitchFamily="34" charset="0"/>
                <a:ea typeface="+mn-ea"/>
              </a:endParaRPr>
            </a:p>
          </p:txBody>
        </p:sp>
        <p:sp>
          <p:nvSpPr>
            <p:cNvPr id="3080" name="Rectangle 8"/>
            <p:cNvSpPr>
              <a:spLocks noChangeArrowheads="1"/>
            </p:cNvSpPr>
            <p:nvPr userDrawn="1"/>
          </p:nvSpPr>
          <p:spPr bwMode="hidden">
            <a:xfrm>
              <a:off x="48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Verdana" pitchFamily="34" charset="0"/>
                <a:ea typeface="+mn-ea"/>
              </a:endParaRPr>
            </a:p>
          </p:txBody>
        </p:sp>
        <p:sp>
          <p:nvSpPr>
            <p:cNvPr id="3081" name="Rectangle 9"/>
            <p:cNvSpPr>
              <a:spLocks noChangeArrowheads="1"/>
            </p:cNvSpPr>
            <p:nvPr userDrawn="1"/>
          </p:nvSpPr>
          <p:spPr bwMode="hidden">
            <a:xfrm>
              <a:off x="57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Verdana" pitchFamily="34" charset="0"/>
                <a:ea typeface="+mn-ea"/>
              </a:endParaRPr>
            </a:p>
          </p:txBody>
        </p:sp>
        <p:sp>
          <p:nvSpPr>
            <p:cNvPr id="3082" name="Rectangle 10"/>
            <p:cNvSpPr>
              <a:spLocks noChangeArrowheads="1"/>
            </p:cNvSpPr>
            <p:nvPr userDrawn="1"/>
          </p:nvSpPr>
          <p:spPr bwMode="hidden">
            <a:xfrm>
              <a:off x="67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Verdana" pitchFamily="34" charset="0"/>
                <a:ea typeface="+mn-ea"/>
              </a:endParaRPr>
            </a:p>
          </p:txBody>
        </p:sp>
        <p:sp>
          <p:nvSpPr>
            <p:cNvPr id="3083" name="Rectangle 11"/>
            <p:cNvSpPr>
              <a:spLocks noChangeArrowheads="1"/>
            </p:cNvSpPr>
            <p:nvPr userDrawn="1"/>
          </p:nvSpPr>
          <p:spPr bwMode="hidden">
            <a:xfrm>
              <a:off x="76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Verdana" pitchFamily="34" charset="0"/>
                <a:ea typeface="+mn-ea"/>
              </a:endParaRPr>
            </a:p>
          </p:txBody>
        </p:sp>
        <p:sp>
          <p:nvSpPr>
            <p:cNvPr id="3084" name="Rectangle 12"/>
            <p:cNvSpPr>
              <a:spLocks noChangeArrowheads="1"/>
            </p:cNvSpPr>
            <p:nvPr userDrawn="1"/>
          </p:nvSpPr>
          <p:spPr bwMode="hidden">
            <a:xfrm>
              <a:off x="86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Verdana" pitchFamily="34" charset="0"/>
                <a:ea typeface="+mn-ea"/>
              </a:endParaRPr>
            </a:p>
          </p:txBody>
        </p:sp>
        <p:sp>
          <p:nvSpPr>
            <p:cNvPr id="3085" name="Rectangle 13"/>
            <p:cNvSpPr>
              <a:spLocks noChangeArrowheads="1"/>
            </p:cNvSpPr>
            <p:nvPr userDrawn="1"/>
          </p:nvSpPr>
          <p:spPr bwMode="hidden">
            <a:xfrm>
              <a:off x="96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Verdana" pitchFamily="34" charset="0"/>
                <a:ea typeface="+mn-ea"/>
              </a:endParaRPr>
            </a:p>
          </p:txBody>
        </p:sp>
        <p:sp>
          <p:nvSpPr>
            <p:cNvPr id="3086" name="Rectangle 14"/>
            <p:cNvSpPr>
              <a:spLocks noChangeArrowheads="1"/>
            </p:cNvSpPr>
            <p:nvPr userDrawn="1"/>
          </p:nvSpPr>
          <p:spPr bwMode="hidden">
            <a:xfrm>
              <a:off x="105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Verdana" pitchFamily="34" charset="0"/>
                <a:ea typeface="+mn-ea"/>
              </a:endParaRPr>
            </a:p>
          </p:txBody>
        </p:sp>
        <p:sp>
          <p:nvSpPr>
            <p:cNvPr id="3087" name="Rectangle 15"/>
            <p:cNvSpPr>
              <a:spLocks noChangeArrowheads="1"/>
            </p:cNvSpPr>
            <p:nvPr userDrawn="1"/>
          </p:nvSpPr>
          <p:spPr bwMode="hidden">
            <a:xfrm>
              <a:off x="115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Verdana" pitchFamily="34" charset="0"/>
                <a:ea typeface="+mn-ea"/>
              </a:endParaRPr>
            </a:p>
          </p:txBody>
        </p:sp>
        <p:sp>
          <p:nvSpPr>
            <p:cNvPr id="3088" name="Rectangle 16"/>
            <p:cNvSpPr>
              <a:spLocks noChangeArrowheads="1"/>
            </p:cNvSpPr>
            <p:nvPr userDrawn="1"/>
          </p:nvSpPr>
          <p:spPr bwMode="hidden">
            <a:xfrm>
              <a:off x="124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Verdana" pitchFamily="34" charset="0"/>
                <a:ea typeface="+mn-ea"/>
              </a:endParaRPr>
            </a:p>
          </p:txBody>
        </p:sp>
        <p:sp>
          <p:nvSpPr>
            <p:cNvPr id="3089" name="Rectangle 17"/>
            <p:cNvSpPr>
              <a:spLocks noChangeArrowheads="1"/>
            </p:cNvSpPr>
            <p:nvPr userDrawn="1"/>
          </p:nvSpPr>
          <p:spPr bwMode="hidden">
            <a:xfrm>
              <a:off x="134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Verdana" pitchFamily="34" charset="0"/>
                <a:ea typeface="+mn-ea"/>
              </a:endParaRPr>
            </a:p>
          </p:txBody>
        </p:sp>
        <p:sp>
          <p:nvSpPr>
            <p:cNvPr id="3090" name="Rectangle 18"/>
            <p:cNvSpPr>
              <a:spLocks noChangeArrowheads="1"/>
            </p:cNvSpPr>
            <p:nvPr userDrawn="1"/>
          </p:nvSpPr>
          <p:spPr bwMode="hidden">
            <a:xfrm>
              <a:off x="144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Verdana" pitchFamily="34" charset="0"/>
                <a:ea typeface="+mn-ea"/>
              </a:endParaRPr>
            </a:p>
          </p:txBody>
        </p:sp>
        <p:sp>
          <p:nvSpPr>
            <p:cNvPr id="3091" name="Rectangle 19"/>
            <p:cNvSpPr>
              <a:spLocks noChangeArrowheads="1"/>
            </p:cNvSpPr>
            <p:nvPr userDrawn="1"/>
          </p:nvSpPr>
          <p:spPr bwMode="hidden">
            <a:xfrm>
              <a:off x="153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Verdana" pitchFamily="34" charset="0"/>
                <a:ea typeface="+mn-ea"/>
              </a:endParaRPr>
            </a:p>
          </p:txBody>
        </p:sp>
        <p:sp>
          <p:nvSpPr>
            <p:cNvPr id="3092" name="Rectangle 20"/>
            <p:cNvSpPr>
              <a:spLocks noChangeArrowheads="1"/>
            </p:cNvSpPr>
            <p:nvPr userDrawn="1"/>
          </p:nvSpPr>
          <p:spPr bwMode="hidden">
            <a:xfrm>
              <a:off x="163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Verdana" pitchFamily="34" charset="0"/>
                <a:ea typeface="+mn-ea"/>
              </a:endParaRPr>
            </a:p>
          </p:txBody>
        </p:sp>
        <p:sp>
          <p:nvSpPr>
            <p:cNvPr id="3093" name="Rectangle 21"/>
            <p:cNvSpPr>
              <a:spLocks noChangeArrowheads="1"/>
            </p:cNvSpPr>
            <p:nvPr userDrawn="1"/>
          </p:nvSpPr>
          <p:spPr bwMode="hidden">
            <a:xfrm>
              <a:off x="172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Verdana" pitchFamily="34" charset="0"/>
                <a:ea typeface="+mn-ea"/>
              </a:endParaRPr>
            </a:p>
          </p:txBody>
        </p:sp>
        <p:sp>
          <p:nvSpPr>
            <p:cNvPr id="3094" name="Rectangle 22"/>
            <p:cNvSpPr>
              <a:spLocks noChangeArrowheads="1"/>
            </p:cNvSpPr>
            <p:nvPr userDrawn="1"/>
          </p:nvSpPr>
          <p:spPr bwMode="hidden">
            <a:xfrm>
              <a:off x="182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Verdana" pitchFamily="34" charset="0"/>
                <a:ea typeface="+mn-ea"/>
              </a:endParaRPr>
            </a:p>
          </p:txBody>
        </p:sp>
        <p:sp>
          <p:nvSpPr>
            <p:cNvPr id="3095" name="Rectangle 23"/>
            <p:cNvSpPr>
              <a:spLocks noChangeArrowheads="1"/>
            </p:cNvSpPr>
            <p:nvPr userDrawn="1"/>
          </p:nvSpPr>
          <p:spPr bwMode="hidden">
            <a:xfrm>
              <a:off x="192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Verdana" pitchFamily="34" charset="0"/>
                <a:ea typeface="+mn-ea"/>
              </a:endParaRPr>
            </a:p>
          </p:txBody>
        </p:sp>
        <p:sp>
          <p:nvSpPr>
            <p:cNvPr id="3096" name="Rectangle 24"/>
            <p:cNvSpPr>
              <a:spLocks noChangeArrowheads="1"/>
            </p:cNvSpPr>
            <p:nvPr userDrawn="1"/>
          </p:nvSpPr>
          <p:spPr bwMode="hidden">
            <a:xfrm>
              <a:off x="201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Verdana" pitchFamily="34" charset="0"/>
                <a:ea typeface="+mn-ea"/>
              </a:endParaRPr>
            </a:p>
          </p:txBody>
        </p:sp>
        <p:sp>
          <p:nvSpPr>
            <p:cNvPr id="3097" name="Rectangle 25"/>
            <p:cNvSpPr>
              <a:spLocks noChangeArrowheads="1"/>
            </p:cNvSpPr>
            <p:nvPr userDrawn="1"/>
          </p:nvSpPr>
          <p:spPr bwMode="hidden">
            <a:xfrm>
              <a:off x="211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Verdana" pitchFamily="34" charset="0"/>
                <a:ea typeface="+mn-ea"/>
              </a:endParaRPr>
            </a:p>
          </p:txBody>
        </p:sp>
        <p:sp>
          <p:nvSpPr>
            <p:cNvPr id="3098" name="Rectangle 26"/>
            <p:cNvSpPr>
              <a:spLocks noChangeArrowheads="1"/>
            </p:cNvSpPr>
            <p:nvPr userDrawn="1"/>
          </p:nvSpPr>
          <p:spPr bwMode="hidden">
            <a:xfrm>
              <a:off x="220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Verdana" pitchFamily="34" charset="0"/>
                <a:ea typeface="+mn-ea"/>
              </a:endParaRPr>
            </a:p>
          </p:txBody>
        </p:sp>
        <p:sp>
          <p:nvSpPr>
            <p:cNvPr id="3099" name="Rectangle 27"/>
            <p:cNvSpPr>
              <a:spLocks noChangeArrowheads="1"/>
            </p:cNvSpPr>
            <p:nvPr userDrawn="1"/>
          </p:nvSpPr>
          <p:spPr bwMode="hidden">
            <a:xfrm>
              <a:off x="230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Verdana" pitchFamily="34" charset="0"/>
                <a:ea typeface="+mn-ea"/>
              </a:endParaRPr>
            </a:p>
          </p:txBody>
        </p:sp>
        <p:sp>
          <p:nvSpPr>
            <p:cNvPr id="3100" name="Rectangle 28"/>
            <p:cNvSpPr>
              <a:spLocks noChangeArrowheads="1"/>
            </p:cNvSpPr>
            <p:nvPr userDrawn="1"/>
          </p:nvSpPr>
          <p:spPr bwMode="hidden">
            <a:xfrm>
              <a:off x="240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Verdana" pitchFamily="34" charset="0"/>
                <a:ea typeface="+mn-ea"/>
              </a:endParaRPr>
            </a:p>
          </p:txBody>
        </p:sp>
        <p:sp>
          <p:nvSpPr>
            <p:cNvPr id="3101" name="Rectangle 29"/>
            <p:cNvSpPr>
              <a:spLocks noChangeArrowheads="1"/>
            </p:cNvSpPr>
            <p:nvPr userDrawn="1"/>
          </p:nvSpPr>
          <p:spPr bwMode="hidden">
            <a:xfrm>
              <a:off x="249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Verdana" pitchFamily="34" charset="0"/>
                <a:ea typeface="+mn-ea"/>
              </a:endParaRPr>
            </a:p>
          </p:txBody>
        </p:sp>
        <p:sp>
          <p:nvSpPr>
            <p:cNvPr id="3102" name="Rectangle 30"/>
            <p:cNvSpPr>
              <a:spLocks noChangeArrowheads="1"/>
            </p:cNvSpPr>
            <p:nvPr userDrawn="1"/>
          </p:nvSpPr>
          <p:spPr bwMode="hidden">
            <a:xfrm>
              <a:off x="259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Verdana" pitchFamily="34" charset="0"/>
                <a:ea typeface="+mn-ea"/>
              </a:endParaRPr>
            </a:p>
          </p:txBody>
        </p:sp>
        <p:sp>
          <p:nvSpPr>
            <p:cNvPr id="3103" name="Rectangle 31"/>
            <p:cNvSpPr>
              <a:spLocks noChangeArrowheads="1"/>
            </p:cNvSpPr>
            <p:nvPr userDrawn="1"/>
          </p:nvSpPr>
          <p:spPr bwMode="hidden">
            <a:xfrm>
              <a:off x="268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Verdana" pitchFamily="34" charset="0"/>
                <a:ea typeface="+mn-ea"/>
              </a:endParaRPr>
            </a:p>
          </p:txBody>
        </p:sp>
        <p:sp>
          <p:nvSpPr>
            <p:cNvPr id="3104" name="Rectangle 32"/>
            <p:cNvSpPr>
              <a:spLocks noChangeArrowheads="1"/>
            </p:cNvSpPr>
            <p:nvPr userDrawn="1"/>
          </p:nvSpPr>
          <p:spPr bwMode="hidden">
            <a:xfrm>
              <a:off x="278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Verdana" pitchFamily="34" charset="0"/>
                <a:ea typeface="+mn-ea"/>
              </a:endParaRPr>
            </a:p>
          </p:txBody>
        </p:sp>
        <p:sp>
          <p:nvSpPr>
            <p:cNvPr id="3105" name="Rectangle 33"/>
            <p:cNvSpPr>
              <a:spLocks noChangeArrowheads="1"/>
            </p:cNvSpPr>
            <p:nvPr userDrawn="1"/>
          </p:nvSpPr>
          <p:spPr bwMode="hidden">
            <a:xfrm>
              <a:off x="288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Verdana" pitchFamily="34" charset="0"/>
                <a:ea typeface="+mn-ea"/>
              </a:endParaRPr>
            </a:p>
          </p:txBody>
        </p:sp>
        <p:sp>
          <p:nvSpPr>
            <p:cNvPr id="3106" name="Rectangle 34"/>
            <p:cNvSpPr>
              <a:spLocks noChangeArrowheads="1"/>
            </p:cNvSpPr>
            <p:nvPr userDrawn="1"/>
          </p:nvSpPr>
          <p:spPr bwMode="hidden">
            <a:xfrm>
              <a:off x="297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Verdana" pitchFamily="34" charset="0"/>
                <a:ea typeface="+mn-ea"/>
              </a:endParaRPr>
            </a:p>
          </p:txBody>
        </p:sp>
        <p:sp>
          <p:nvSpPr>
            <p:cNvPr id="3107" name="Rectangle 35"/>
            <p:cNvSpPr>
              <a:spLocks noChangeArrowheads="1"/>
            </p:cNvSpPr>
            <p:nvPr userDrawn="1"/>
          </p:nvSpPr>
          <p:spPr bwMode="hidden">
            <a:xfrm>
              <a:off x="307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Verdana" pitchFamily="34" charset="0"/>
                <a:ea typeface="+mn-ea"/>
              </a:endParaRPr>
            </a:p>
          </p:txBody>
        </p:sp>
        <p:sp>
          <p:nvSpPr>
            <p:cNvPr id="3108" name="Rectangle 36"/>
            <p:cNvSpPr>
              <a:spLocks noChangeArrowheads="1"/>
            </p:cNvSpPr>
            <p:nvPr userDrawn="1"/>
          </p:nvSpPr>
          <p:spPr bwMode="hidden">
            <a:xfrm>
              <a:off x="316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Verdana" pitchFamily="34" charset="0"/>
                <a:ea typeface="+mn-ea"/>
              </a:endParaRPr>
            </a:p>
          </p:txBody>
        </p:sp>
        <p:sp>
          <p:nvSpPr>
            <p:cNvPr id="3109" name="Rectangle 37"/>
            <p:cNvSpPr>
              <a:spLocks noChangeArrowheads="1"/>
            </p:cNvSpPr>
            <p:nvPr userDrawn="1"/>
          </p:nvSpPr>
          <p:spPr bwMode="hidden">
            <a:xfrm>
              <a:off x="326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Verdana" pitchFamily="34" charset="0"/>
                <a:ea typeface="+mn-ea"/>
              </a:endParaRPr>
            </a:p>
          </p:txBody>
        </p:sp>
        <p:sp>
          <p:nvSpPr>
            <p:cNvPr id="3110" name="Rectangle 38"/>
            <p:cNvSpPr>
              <a:spLocks noChangeArrowheads="1"/>
            </p:cNvSpPr>
            <p:nvPr userDrawn="1"/>
          </p:nvSpPr>
          <p:spPr bwMode="hidden">
            <a:xfrm>
              <a:off x="336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Verdana" pitchFamily="34" charset="0"/>
                <a:ea typeface="+mn-ea"/>
              </a:endParaRPr>
            </a:p>
          </p:txBody>
        </p:sp>
        <p:sp>
          <p:nvSpPr>
            <p:cNvPr id="3111" name="Rectangle 39"/>
            <p:cNvSpPr>
              <a:spLocks noChangeArrowheads="1"/>
            </p:cNvSpPr>
            <p:nvPr userDrawn="1"/>
          </p:nvSpPr>
          <p:spPr bwMode="hidden">
            <a:xfrm>
              <a:off x="345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Verdana" pitchFamily="34" charset="0"/>
                <a:ea typeface="+mn-ea"/>
              </a:endParaRPr>
            </a:p>
          </p:txBody>
        </p:sp>
        <p:sp>
          <p:nvSpPr>
            <p:cNvPr id="3112" name="Rectangle 40"/>
            <p:cNvSpPr>
              <a:spLocks noChangeArrowheads="1"/>
            </p:cNvSpPr>
            <p:nvPr userDrawn="1"/>
          </p:nvSpPr>
          <p:spPr bwMode="hidden">
            <a:xfrm>
              <a:off x="355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Verdana" pitchFamily="34" charset="0"/>
                <a:ea typeface="+mn-ea"/>
              </a:endParaRPr>
            </a:p>
          </p:txBody>
        </p:sp>
        <p:sp>
          <p:nvSpPr>
            <p:cNvPr id="3113" name="Rectangle 41"/>
            <p:cNvSpPr>
              <a:spLocks noChangeArrowheads="1"/>
            </p:cNvSpPr>
            <p:nvPr userDrawn="1"/>
          </p:nvSpPr>
          <p:spPr bwMode="hidden">
            <a:xfrm>
              <a:off x="364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Verdana" pitchFamily="34" charset="0"/>
                <a:ea typeface="+mn-ea"/>
              </a:endParaRPr>
            </a:p>
          </p:txBody>
        </p:sp>
        <p:sp>
          <p:nvSpPr>
            <p:cNvPr id="3114" name="Rectangle 42"/>
            <p:cNvSpPr>
              <a:spLocks noChangeArrowheads="1"/>
            </p:cNvSpPr>
            <p:nvPr userDrawn="1"/>
          </p:nvSpPr>
          <p:spPr bwMode="hidden">
            <a:xfrm>
              <a:off x="374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Verdana" pitchFamily="34" charset="0"/>
                <a:ea typeface="+mn-ea"/>
              </a:endParaRPr>
            </a:p>
          </p:txBody>
        </p:sp>
        <p:sp>
          <p:nvSpPr>
            <p:cNvPr id="3115" name="Rectangle 43"/>
            <p:cNvSpPr>
              <a:spLocks noChangeArrowheads="1"/>
            </p:cNvSpPr>
            <p:nvPr userDrawn="1"/>
          </p:nvSpPr>
          <p:spPr bwMode="hidden">
            <a:xfrm>
              <a:off x="384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Verdana" pitchFamily="34" charset="0"/>
                <a:ea typeface="+mn-ea"/>
              </a:endParaRPr>
            </a:p>
          </p:txBody>
        </p:sp>
        <p:sp>
          <p:nvSpPr>
            <p:cNvPr id="3116" name="Rectangle 44"/>
            <p:cNvSpPr>
              <a:spLocks noChangeArrowheads="1"/>
            </p:cNvSpPr>
            <p:nvPr userDrawn="1"/>
          </p:nvSpPr>
          <p:spPr bwMode="hidden">
            <a:xfrm>
              <a:off x="393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Verdana" pitchFamily="34" charset="0"/>
                <a:ea typeface="+mn-ea"/>
              </a:endParaRPr>
            </a:p>
          </p:txBody>
        </p:sp>
        <p:sp>
          <p:nvSpPr>
            <p:cNvPr id="3117" name="Rectangle 45"/>
            <p:cNvSpPr>
              <a:spLocks noChangeArrowheads="1"/>
            </p:cNvSpPr>
            <p:nvPr userDrawn="1"/>
          </p:nvSpPr>
          <p:spPr bwMode="hidden">
            <a:xfrm>
              <a:off x="403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Verdana" pitchFamily="34" charset="0"/>
                <a:ea typeface="+mn-ea"/>
              </a:endParaRPr>
            </a:p>
          </p:txBody>
        </p:sp>
        <p:sp>
          <p:nvSpPr>
            <p:cNvPr id="3118" name="Rectangle 46"/>
            <p:cNvSpPr>
              <a:spLocks noChangeArrowheads="1"/>
            </p:cNvSpPr>
            <p:nvPr userDrawn="1"/>
          </p:nvSpPr>
          <p:spPr bwMode="hidden">
            <a:xfrm>
              <a:off x="412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Verdana" pitchFamily="34" charset="0"/>
                <a:ea typeface="+mn-ea"/>
              </a:endParaRPr>
            </a:p>
          </p:txBody>
        </p:sp>
        <p:sp>
          <p:nvSpPr>
            <p:cNvPr id="3119" name="Rectangle 47"/>
            <p:cNvSpPr>
              <a:spLocks noChangeArrowheads="1"/>
            </p:cNvSpPr>
            <p:nvPr userDrawn="1"/>
          </p:nvSpPr>
          <p:spPr bwMode="hidden">
            <a:xfrm>
              <a:off x="422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Verdana" pitchFamily="34" charset="0"/>
                <a:ea typeface="+mn-ea"/>
              </a:endParaRPr>
            </a:p>
          </p:txBody>
        </p:sp>
        <p:sp>
          <p:nvSpPr>
            <p:cNvPr id="3120" name="Rectangle 48"/>
            <p:cNvSpPr>
              <a:spLocks noChangeArrowheads="1"/>
            </p:cNvSpPr>
            <p:nvPr userDrawn="1"/>
          </p:nvSpPr>
          <p:spPr bwMode="hidden">
            <a:xfrm>
              <a:off x="432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Verdana" pitchFamily="34" charset="0"/>
                <a:ea typeface="+mn-ea"/>
              </a:endParaRPr>
            </a:p>
          </p:txBody>
        </p:sp>
        <p:sp>
          <p:nvSpPr>
            <p:cNvPr id="3121" name="Rectangle 49"/>
            <p:cNvSpPr>
              <a:spLocks noChangeArrowheads="1"/>
            </p:cNvSpPr>
            <p:nvPr userDrawn="1"/>
          </p:nvSpPr>
          <p:spPr bwMode="hidden">
            <a:xfrm>
              <a:off x="441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Verdana" pitchFamily="34" charset="0"/>
                <a:ea typeface="+mn-ea"/>
              </a:endParaRPr>
            </a:p>
          </p:txBody>
        </p:sp>
        <p:sp>
          <p:nvSpPr>
            <p:cNvPr id="3122" name="Rectangle 50"/>
            <p:cNvSpPr>
              <a:spLocks noChangeArrowheads="1"/>
            </p:cNvSpPr>
            <p:nvPr userDrawn="1"/>
          </p:nvSpPr>
          <p:spPr bwMode="hidden">
            <a:xfrm>
              <a:off x="451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Verdana" pitchFamily="34" charset="0"/>
                <a:ea typeface="+mn-ea"/>
              </a:endParaRPr>
            </a:p>
          </p:txBody>
        </p:sp>
        <p:sp>
          <p:nvSpPr>
            <p:cNvPr id="3123" name="Rectangle 51"/>
            <p:cNvSpPr>
              <a:spLocks noChangeArrowheads="1"/>
            </p:cNvSpPr>
            <p:nvPr userDrawn="1"/>
          </p:nvSpPr>
          <p:spPr bwMode="hidden">
            <a:xfrm>
              <a:off x="460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Verdana" pitchFamily="34" charset="0"/>
                <a:ea typeface="+mn-ea"/>
              </a:endParaRPr>
            </a:p>
          </p:txBody>
        </p:sp>
        <p:sp>
          <p:nvSpPr>
            <p:cNvPr id="3124" name="Rectangle 52"/>
            <p:cNvSpPr>
              <a:spLocks noChangeArrowheads="1"/>
            </p:cNvSpPr>
            <p:nvPr userDrawn="1"/>
          </p:nvSpPr>
          <p:spPr bwMode="hidden">
            <a:xfrm>
              <a:off x="470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Verdana" pitchFamily="34" charset="0"/>
                <a:ea typeface="+mn-ea"/>
              </a:endParaRPr>
            </a:p>
          </p:txBody>
        </p:sp>
        <p:sp>
          <p:nvSpPr>
            <p:cNvPr id="3125" name="Rectangle 53"/>
            <p:cNvSpPr>
              <a:spLocks noChangeArrowheads="1"/>
            </p:cNvSpPr>
            <p:nvPr userDrawn="1"/>
          </p:nvSpPr>
          <p:spPr bwMode="hidden">
            <a:xfrm>
              <a:off x="480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Verdana" pitchFamily="34" charset="0"/>
                <a:ea typeface="+mn-ea"/>
              </a:endParaRPr>
            </a:p>
          </p:txBody>
        </p:sp>
        <p:sp>
          <p:nvSpPr>
            <p:cNvPr id="3126" name="Rectangle 54"/>
            <p:cNvSpPr>
              <a:spLocks noChangeArrowheads="1"/>
            </p:cNvSpPr>
            <p:nvPr userDrawn="1"/>
          </p:nvSpPr>
          <p:spPr bwMode="hidden">
            <a:xfrm>
              <a:off x="489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Verdana" pitchFamily="34" charset="0"/>
                <a:ea typeface="+mn-ea"/>
              </a:endParaRPr>
            </a:p>
          </p:txBody>
        </p:sp>
        <p:sp>
          <p:nvSpPr>
            <p:cNvPr id="3127" name="Rectangle 55"/>
            <p:cNvSpPr>
              <a:spLocks noChangeArrowheads="1"/>
            </p:cNvSpPr>
            <p:nvPr userDrawn="1"/>
          </p:nvSpPr>
          <p:spPr bwMode="hidden">
            <a:xfrm>
              <a:off x="499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Verdana" pitchFamily="34" charset="0"/>
                <a:ea typeface="+mn-ea"/>
              </a:endParaRPr>
            </a:p>
          </p:txBody>
        </p:sp>
        <p:sp>
          <p:nvSpPr>
            <p:cNvPr id="3128" name="Rectangle 56"/>
            <p:cNvSpPr>
              <a:spLocks noChangeArrowheads="1"/>
            </p:cNvSpPr>
            <p:nvPr userDrawn="1"/>
          </p:nvSpPr>
          <p:spPr bwMode="hidden">
            <a:xfrm>
              <a:off x="508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Verdana" pitchFamily="34" charset="0"/>
                <a:ea typeface="+mn-ea"/>
              </a:endParaRPr>
            </a:p>
          </p:txBody>
        </p:sp>
        <p:sp>
          <p:nvSpPr>
            <p:cNvPr id="3129" name="Rectangle 57"/>
            <p:cNvSpPr>
              <a:spLocks noChangeArrowheads="1"/>
            </p:cNvSpPr>
            <p:nvPr userDrawn="1"/>
          </p:nvSpPr>
          <p:spPr bwMode="hidden">
            <a:xfrm>
              <a:off x="518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Verdana" pitchFamily="34" charset="0"/>
                <a:ea typeface="+mn-ea"/>
              </a:endParaRPr>
            </a:p>
          </p:txBody>
        </p:sp>
        <p:sp>
          <p:nvSpPr>
            <p:cNvPr id="3130" name="Rectangle 58"/>
            <p:cNvSpPr>
              <a:spLocks noChangeArrowheads="1"/>
            </p:cNvSpPr>
            <p:nvPr userDrawn="1"/>
          </p:nvSpPr>
          <p:spPr bwMode="hidden">
            <a:xfrm>
              <a:off x="528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Verdana" pitchFamily="34" charset="0"/>
                <a:ea typeface="+mn-ea"/>
              </a:endParaRPr>
            </a:p>
          </p:txBody>
        </p:sp>
        <p:sp>
          <p:nvSpPr>
            <p:cNvPr id="3131" name="Rectangle 59"/>
            <p:cNvSpPr>
              <a:spLocks noChangeArrowheads="1"/>
            </p:cNvSpPr>
            <p:nvPr userDrawn="1"/>
          </p:nvSpPr>
          <p:spPr bwMode="hidden">
            <a:xfrm>
              <a:off x="537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Verdana" pitchFamily="34" charset="0"/>
                <a:ea typeface="+mn-ea"/>
              </a:endParaRPr>
            </a:p>
          </p:txBody>
        </p:sp>
        <p:sp>
          <p:nvSpPr>
            <p:cNvPr id="3132" name="Rectangle 60"/>
            <p:cNvSpPr>
              <a:spLocks noChangeArrowheads="1"/>
            </p:cNvSpPr>
            <p:nvPr userDrawn="1"/>
          </p:nvSpPr>
          <p:spPr bwMode="hidden">
            <a:xfrm>
              <a:off x="547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Verdana" pitchFamily="34" charset="0"/>
                <a:ea typeface="+mn-ea"/>
              </a:endParaRPr>
            </a:p>
          </p:txBody>
        </p:sp>
        <p:sp>
          <p:nvSpPr>
            <p:cNvPr id="3133" name="Rectangle 61"/>
            <p:cNvSpPr>
              <a:spLocks noChangeArrowheads="1"/>
            </p:cNvSpPr>
            <p:nvPr userDrawn="1"/>
          </p:nvSpPr>
          <p:spPr bwMode="hidden">
            <a:xfrm>
              <a:off x="556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Verdana" pitchFamily="34" charset="0"/>
                <a:ea typeface="+mn-ea"/>
              </a:endParaRPr>
            </a:p>
          </p:txBody>
        </p:sp>
        <p:sp>
          <p:nvSpPr>
            <p:cNvPr id="3134" name="Rectangle 62"/>
            <p:cNvSpPr>
              <a:spLocks noChangeArrowheads="1"/>
            </p:cNvSpPr>
            <p:nvPr userDrawn="1"/>
          </p:nvSpPr>
          <p:spPr bwMode="hidden">
            <a:xfrm>
              <a:off x="566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Verdana" pitchFamily="34" charset="0"/>
                <a:ea typeface="+mn-ea"/>
              </a:endParaRPr>
            </a:p>
          </p:txBody>
        </p:sp>
        <p:sp>
          <p:nvSpPr>
            <p:cNvPr id="3135" name="Rectangle 63"/>
            <p:cNvSpPr>
              <a:spLocks noChangeArrowheads="1"/>
            </p:cNvSpPr>
            <p:nvPr userDrawn="1"/>
          </p:nvSpPr>
          <p:spPr bwMode="hidden">
            <a:xfrm>
              <a:off x="431" y="0"/>
              <a:ext cx="5331" cy="432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Verdana" pitchFamily="34" charset="0"/>
                <a:ea typeface="+mn-ea"/>
              </a:endParaRPr>
            </a:p>
          </p:txBody>
        </p:sp>
        <p:sp>
          <p:nvSpPr>
            <p:cNvPr id="3136" name="Rectangle 64"/>
            <p:cNvSpPr>
              <a:spLocks noChangeArrowheads="1"/>
            </p:cNvSpPr>
            <p:nvPr userDrawn="1"/>
          </p:nvSpPr>
          <p:spPr bwMode="blackGray">
            <a:xfrm>
              <a:off x="0" y="1081"/>
              <a:ext cx="4378" cy="47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Verdana" pitchFamily="34" charset="0"/>
                <a:ea typeface="+mn-ea"/>
              </a:endParaRPr>
            </a:p>
          </p:txBody>
        </p:sp>
      </p:grpSp>
      <p:sp>
        <p:nvSpPr>
          <p:cNvPr id="1027" name="Rectangle 65"/>
          <p:cNvSpPr>
            <a:spLocks noGrp="1" noChangeArrowheads="1"/>
          </p:cNvSpPr>
          <p:nvPr>
            <p:ph type="title"/>
          </p:nvPr>
        </p:nvSpPr>
        <p:spPr bwMode="auto">
          <a:xfrm>
            <a:off x="871538" y="192088"/>
            <a:ext cx="8162925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8" name="Rectangle 6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05000"/>
            <a:ext cx="8110537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3139" name="Rectangle 6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52525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Verdana" pitchFamily="34" charset="0"/>
                <a:ea typeface="+mn-ea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140" name="Rectangle 6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0925" y="62865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Verdana" pitchFamily="34" charset="0"/>
                <a:ea typeface="+mn-ea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141" name="Rectangle 6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9925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6E57DB4-7738-7843-91F7-9A9AD4C88F36}" type="slidenum">
              <a:rPr lang="pt-BR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charset="0"/>
        <a:buChar char="n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charset="0"/>
        <a:buChar char="n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Relationship Id="rId3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133600"/>
            <a:ext cx="7467600" cy="32766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pt-BR" sz="8800">
                <a:latin typeface="Times New Roman" charset="0"/>
              </a:rPr>
              <a:t>Marketing</a:t>
            </a:r>
            <a:br>
              <a:rPr lang="pt-BR" sz="8800">
                <a:latin typeface="Times New Roman" charset="0"/>
              </a:rPr>
            </a:br>
            <a:r>
              <a:rPr lang="pt-BR" sz="4800">
                <a:latin typeface="Times New Roman" charset="0"/>
              </a:rPr>
              <a:t>Sistemas de Informação de Marketing (S.I.M.) e Pesquisa de Marketing</a:t>
            </a:r>
          </a:p>
        </p:txBody>
      </p:sp>
      <p:pic>
        <p:nvPicPr>
          <p:cNvPr id="3075" name="Picture 6" descr="PE01460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76200"/>
            <a:ext cx="15271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2938463" y="6583363"/>
            <a:ext cx="307657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700">
                <a:latin typeface="Arial" charset="0"/>
              </a:rPr>
              <a:t>Copyright © 2015 Laury A. Bueno – Administração Mercadológica • MKT</a:t>
            </a:r>
          </a:p>
        </p:txBody>
      </p:sp>
    </p:spTree>
  </p:cSld>
  <p:clrMapOvr>
    <a:masterClrMapping/>
  </p:clrMapOvr>
  <p:transition xmlns:p14="http://schemas.microsoft.com/office/powerpoint/2010/main" spd="slow">
    <p:pull dir="r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9" descr="PE01460_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752600"/>
            <a:ext cx="51816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381000" y="207963"/>
            <a:ext cx="8232775" cy="139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 eaLnBrk="0" hangingPunct="0"/>
            <a:r>
              <a:rPr lang="pt-BR" sz="3200" b="1">
                <a:solidFill>
                  <a:schemeClr val="tx2"/>
                </a:solidFill>
                <a:latin typeface="Arial" charset="0"/>
              </a:rPr>
              <a:t>ETAPAS DO PROCESSO DE PESQUISA DE MARKETING</a:t>
            </a:r>
          </a:p>
        </p:txBody>
      </p:sp>
      <p:sp>
        <p:nvSpPr>
          <p:cNvPr id="52249" name="Rectangle 25"/>
          <p:cNvSpPr>
            <a:spLocks noChangeArrowheads="1"/>
          </p:cNvSpPr>
          <p:nvPr/>
        </p:nvSpPr>
        <p:spPr bwMode="auto">
          <a:xfrm>
            <a:off x="457200" y="3352800"/>
            <a:ext cx="2057400" cy="1295400"/>
          </a:xfrm>
          <a:prstGeom prst="rect">
            <a:avLst/>
          </a:prstGeom>
          <a:solidFill>
            <a:srgbClr val="FE9B03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91919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>
              <a:latin typeface="Verdana" pitchFamily="34" charset="0"/>
              <a:ea typeface="+mn-ea"/>
            </a:endParaRPr>
          </a:p>
        </p:txBody>
      </p:sp>
      <p:sp>
        <p:nvSpPr>
          <p:cNvPr id="12293" name="Rectangle 26"/>
          <p:cNvSpPr>
            <a:spLocks noChangeArrowheads="1"/>
          </p:cNvSpPr>
          <p:nvPr/>
        </p:nvSpPr>
        <p:spPr bwMode="auto">
          <a:xfrm>
            <a:off x="609600" y="3581400"/>
            <a:ext cx="1752600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r>
              <a:rPr lang="pt-BR" b="1">
                <a:latin typeface="Times New Roman" charset="0"/>
              </a:rPr>
              <a:t>Formular o problema</a:t>
            </a:r>
          </a:p>
        </p:txBody>
      </p:sp>
      <p:sp>
        <p:nvSpPr>
          <p:cNvPr id="52251" name="Rectangle 27"/>
          <p:cNvSpPr>
            <a:spLocks noChangeArrowheads="1"/>
          </p:cNvSpPr>
          <p:nvPr/>
        </p:nvSpPr>
        <p:spPr bwMode="auto">
          <a:xfrm>
            <a:off x="2895600" y="2209800"/>
            <a:ext cx="2514600" cy="16764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>
              <a:latin typeface="Verdana" pitchFamily="34" charset="0"/>
              <a:ea typeface="+mn-ea"/>
            </a:endParaRPr>
          </a:p>
        </p:txBody>
      </p:sp>
      <p:sp>
        <p:nvSpPr>
          <p:cNvPr id="12295" name="Rectangle 28"/>
          <p:cNvSpPr>
            <a:spLocks noChangeArrowheads="1"/>
          </p:cNvSpPr>
          <p:nvPr/>
        </p:nvSpPr>
        <p:spPr bwMode="auto">
          <a:xfrm>
            <a:off x="2971800" y="2286000"/>
            <a:ext cx="2362200" cy="146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800" b="1">
                <a:latin typeface="Arial" charset="0"/>
              </a:rPr>
              <a:t>Quando alguém numa organização tem um problema que requeira informações</a:t>
            </a:r>
          </a:p>
        </p:txBody>
      </p:sp>
      <p:sp>
        <p:nvSpPr>
          <p:cNvPr id="52253" name="Rectangle 29"/>
          <p:cNvSpPr>
            <a:spLocks noChangeArrowheads="1"/>
          </p:cNvSpPr>
          <p:nvPr/>
        </p:nvSpPr>
        <p:spPr bwMode="auto">
          <a:xfrm>
            <a:off x="6019800" y="1981200"/>
            <a:ext cx="2667000" cy="9144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>
              <a:latin typeface="Verdana" pitchFamily="34" charset="0"/>
              <a:ea typeface="+mn-ea"/>
            </a:endParaRPr>
          </a:p>
        </p:txBody>
      </p:sp>
      <p:sp>
        <p:nvSpPr>
          <p:cNvPr id="12297" name="Rectangle 30"/>
          <p:cNvSpPr>
            <a:spLocks noChangeArrowheads="1"/>
          </p:cNvSpPr>
          <p:nvPr/>
        </p:nvSpPr>
        <p:spPr bwMode="auto">
          <a:xfrm>
            <a:off x="6477000" y="2105025"/>
            <a:ext cx="1752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800" b="1">
                <a:latin typeface="Arial" charset="0"/>
              </a:rPr>
              <a:t>Descrever o problema</a:t>
            </a:r>
          </a:p>
        </p:txBody>
      </p:sp>
      <p:sp>
        <p:nvSpPr>
          <p:cNvPr id="52255" name="Rectangle 31"/>
          <p:cNvSpPr>
            <a:spLocks noChangeArrowheads="1"/>
          </p:cNvSpPr>
          <p:nvPr/>
        </p:nvSpPr>
        <p:spPr bwMode="auto">
          <a:xfrm>
            <a:off x="6019800" y="3276600"/>
            <a:ext cx="2667000" cy="9906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>
              <a:latin typeface="Verdana" pitchFamily="34" charset="0"/>
              <a:ea typeface="+mn-ea"/>
            </a:endParaRPr>
          </a:p>
        </p:txBody>
      </p:sp>
      <p:sp>
        <p:nvSpPr>
          <p:cNvPr id="12299" name="Rectangle 32"/>
          <p:cNvSpPr>
            <a:spLocks noChangeArrowheads="1"/>
          </p:cNvSpPr>
          <p:nvPr/>
        </p:nvSpPr>
        <p:spPr bwMode="auto">
          <a:xfrm>
            <a:off x="6172200" y="3352800"/>
            <a:ext cx="2362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600" b="1">
                <a:latin typeface="Arial" charset="0"/>
              </a:rPr>
              <a:t>Tipos de informações que poderiam ajudá-lo a resolver o problema</a:t>
            </a:r>
          </a:p>
        </p:txBody>
      </p:sp>
      <p:sp>
        <p:nvSpPr>
          <p:cNvPr id="52257" name="Rectangle 33"/>
          <p:cNvSpPr>
            <a:spLocks noChangeArrowheads="1"/>
          </p:cNvSpPr>
          <p:nvPr/>
        </p:nvSpPr>
        <p:spPr bwMode="auto">
          <a:xfrm>
            <a:off x="2971800" y="4572000"/>
            <a:ext cx="2438400" cy="685800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>
              <a:latin typeface="Verdana" pitchFamily="34" charset="0"/>
              <a:ea typeface="+mn-ea"/>
            </a:endParaRPr>
          </a:p>
        </p:txBody>
      </p:sp>
      <p:sp>
        <p:nvSpPr>
          <p:cNvPr id="12301" name="Rectangle 34"/>
          <p:cNvSpPr>
            <a:spLocks noChangeArrowheads="1"/>
          </p:cNvSpPr>
          <p:nvPr/>
        </p:nvSpPr>
        <p:spPr bwMode="auto">
          <a:xfrm>
            <a:off x="3352800" y="4724400"/>
            <a:ext cx="17526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000" b="1">
                <a:latin typeface="Arial" charset="0"/>
              </a:rPr>
              <a:t>PROBLEMA</a:t>
            </a:r>
          </a:p>
        </p:txBody>
      </p:sp>
      <p:sp>
        <p:nvSpPr>
          <p:cNvPr id="52259" name="Rectangle 35"/>
          <p:cNvSpPr>
            <a:spLocks noChangeArrowheads="1"/>
          </p:cNvSpPr>
          <p:nvPr/>
        </p:nvSpPr>
        <p:spPr bwMode="auto">
          <a:xfrm>
            <a:off x="2971800" y="5715000"/>
            <a:ext cx="2438400" cy="685800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>
              <a:latin typeface="Verdana" pitchFamily="34" charset="0"/>
              <a:ea typeface="+mn-ea"/>
            </a:endParaRPr>
          </a:p>
        </p:txBody>
      </p:sp>
      <p:sp>
        <p:nvSpPr>
          <p:cNvPr id="12303" name="Rectangle 36"/>
          <p:cNvSpPr>
            <a:spLocks noChangeArrowheads="1"/>
          </p:cNvSpPr>
          <p:nvPr/>
        </p:nvSpPr>
        <p:spPr bwMode="auto">
          <a:xfrm>
            <a:off x="3276600" y="5854700"/>
            <a:ext cx="17526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000" b="1">
                <a:latin typeface="Arial" charset="0"/>
              </a:rPr>
              <a:t>SINTOMA</a:t>
            </a:r>
          </a:p>
        </p:txBody>
      </p:sp>
      <p:sp>
        <p:nvSpPr>
          <p:cNvPr id="12304" name="Line 37"/>
          <p:cNvSpPr>
            <a:spLocks noChangeShapeType="1"/>
          </p:cNvSpPr>
          <p:nvPr/>
        </p:nvSpPr>
        <p:spPr bwMode="auto">
          <a:xfrm flipV="1">
            <a:off x="1371600" y="2895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305" name="Line 38"/>
          <p:cNvSpPr>
            <a:spLocks noChangeShapeType="1"/>
          </p:cNvSpPr>
          <p:nvPr/>
        </p:nvSpPr>
        <p:spPr bwMode="auto">
          <a:xfrm>
            <a:off x="1371600" y="2895600"/>
            <a:ext cx="15240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306" name="Line 39"/>
          <p:cNvSpPr>
            <a:spLocks noChangeShapeType="1"/>
          </p:cNvSpPr>
          <p:nvPr/>
        </p:nvSpPr>
        <p:spPr bwMode="auto">
          <a:xfrm>
            <a:off x="5410200" y="25146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307" name="Line 40"/>
          <p:cNvSpPr>
            <a:spLocks noChangeShapeType="1"/>
          </p:cNvSpPr>
          <p:nvPr/>
        </p:nvSpPr>
        <p:spPr bwMode="auto">
          <a:xfrm>
            <a:off x="7391400" y="2895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308" name="Text Box 41"/>
          <p:cNvSpPr txBox="1">
            <a:spLocks noChangeArrowheads="1"/>
          </p:cNvSpPr>
          <p:nvPr/>
        </p:nvSpPr>
        <p:spPr bwMode="auto">
          <a:xfrm>
            <a:off x="6234113" y="4586288"/>
            <a:ext cx="23701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2000" b="1">
                <a:latin typeface="Times New Roman" charset="0"/>
              </a:rPr>
              <a:t>Situação que requer</a:t>
            </a:r>
          </a:p>
          <a:p>
            <a:pPr eaLnBrk="1" hangingPunct="1"/>
            <a:r>
              <a:rPr lang="pt-BR" sz="2000" b="1">
                <a:latin typeface="Times New Roman" charset="0"/>
              </a:rPr>
              <a:t>algum tipo de ação.</a:t>
            </a:r>
          </a:p>
        </p:txBody>
      </p:sp>
      <p:sp>
        <p:nvSpPr>
          <p:cNvPr id="12309" name="Text Box 42"/>
          <p:cNvSpPr txBox="1">
            <a:spLocks noChangeArrowheads="1"/>
          </p:cNvSpPr>
          <p:nvPr/>
        </p:nvSpPr>
        <p:spPr bwMode="auto">
          <a:xfrm>
            <a:off x="6235700" y="5702300"/>
            <a:ext cx="23749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2000" b="1">
                <a:latin typeface="Times New Roman" charset="0"/>
              </a:rPr>
              <a:t>Evidência de que</a:t>
            </a:r>
          </a:p>
          <a:p>
            <a:pPr eaLnBrk="1" hangingPunct="1"/>
            <a:r>
              <a:rPr lang="pt-BR" sz="2000" b="1">
                <a:latin typeface="Times New Roman" charset="0"/>
              </a:rPr>
              <a:t>existe um problema.</a:t>
            </a:r>
          </a:p>
        </p:txBody>
      </p:sp>
      <p:sp>
        <p:nvSpPr>
          <p:cNvPr id="52269" name="Text Box 45"/>
          <p:cNvSpPr txBox="1">
            <a:spLocks noChangeArrowheads="1"/>
          </p:cNvSpPr>
          <p:nvPr/>
        </p:nvSpPr>
        <p:spPr bwMode="auto">
          <a:xfrm>
            <a:off x="381000" y="2773363"/>
            <a:ext cx="4730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3200" b="1">
                <a:solidFill>
                  <a:srgbClr val="8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52270" name="AutoShape 46"/>
          <p:cNvSpPr>
            <a:spLocks noChangeArrowheads="1"/>
          </p:cNvSpPr>
          <p:nvPr/>
        </p:nvSpPr>
        <p:spPr bwMode="auto">
          <a:xfrm>
            <a:off x="5562600" y="4800600"/>
            <a:ext cx="533400" cy="381000"/>
          </a:xfrm>
          <a:prstGeom prst="rightArrow">
            <a:avLst>
              <a:gd name="adj1" fmla="val 50000"/>
              <a:gd name="adj2" fmla="val 35000"/>
            </a:avLst>
          </a:prstGeom>
          <a:gradFill rotWithShape="0">
            <a:gsLst>
              <a:gs pos="0">
                <a:srgbClr val="00FFFF"/>
              </a:gs>
              <a:gs pos="100000">
                <a:srgbClr val="00FFFF">
                  <a:gamma/>
                  <a:shade val="6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>
              <a:latin typeface="Verdana" pitchFamily="34" charset="0"/>
              <a:ea typeface="+mn-ea"/>
            </a:endParaRPr>
          </a:p>
        </p:txBody>
      </p:sp>
      <p:sp>
        <p:nvSpPr>
          <p:cNvPr id="52271" name="AutoShape 47"/>
          <p:cNvSpPr>
            <a:spLocks noChangeArrowheads="1"/>
          </p:cNvSpPr>
          <p:nvPr/>
        </p:nvSpPr>
        <p:spPr bwMode="auto">
          <a:xfrm>
            <a:off x="5562600" y="5867400"/>
            <a:ext cx="533400" cy="381000"/>
          </a:xfrm>
          <a:prstGeom prst="rightArrow">
            <a:avLst>
              <a:gd name="adj1" fmla="val 50000"/>
              <a:gd name="adj2" fmla="val 35000"/>
            </a:avLst>
          </a:prstGeom>
          <a:gradFill rotWithShape="0">
            <a:gsLst>
              <a:gs pos="0">
                <a:srgbClr val="00FFFF"/>
              </a:gs>
              <a:gs pos="100000">
                <a:srgbClr val="00FFFF">
                  <a:gamma/>
                  <a:shade val="6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>
              <a:latin typeface="Verdana" pitchFamily="34" charset="0"/>
              <a:ea typeface="+mn-ea"/>
            </a:endParaRPr>
          </a:p>
        </p:txBody>
      </p:sp>
      <p:sp>
        <p:nvSpPr>
          <p:cNvPr id="12313" name="Text Box 48"/>
          <p:cNvSpPr txBox="1">
            <a:spLocks noChangeArrowheads="1"/>
          </p:cNvSpPr>
          <p:nvPr/>
        </p:nvSpPr>
        <p:spPr bwMode="auto">
          <a:xfrm>
            <a:off x="152400" y="6583363"/>
            <a:ext cx="307657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700">
                <a:latin typeface="Arial" charset="0"/>
              </a:rPr>
              <a:t>Copyright © 2015 Laury A. Bueno – Administração Mercadológica • MKT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8" descr="PE01460_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752600"/>
            <a:ext cx="51816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81000" y="207963"/>
            <a:ext cx="8232775" cy="139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 eaLnBrk="0" hangingPunct="0"/>
            <a:r>
              <a:rPr lang="pt-BR" sz="3200" b="1">
                <a:solidFill>
                  <a:schemeClr val="tx2"/>
                </a:solidFill>
                <a:latin typeface="Arial" charset="0"/>
              </a:rPr>
              <a:t>ETAPAS DO PROCESSO DE PESQUISA DE MARKETING</a:t>
            </a: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457200" y="3352800"/>
            <a:ext cx="2057400" cy="1295400"/>
          </a:xfrm>
          <a:prstGeom prst="rect">
            <a:avLst/>
          </a:prstGeom>
          <a:solidFill>
            <a:srgbClr val="FE9B03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91919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>
              <a:latin typeface="Verdana" pitchFamily="34" charset="0"/>
              <a:ea typeface="+mn-ea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592138" y="3505200"/>
            <a:ext cx="1752600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pt-BR" b="1">
                <a:latin typeface="Times New Roman" charset="0"/>
              </a:rPr>
              <a:t>Desenhar um projeto de pesquisa</a:t>
            </a:r>
          </a:p>
        </p:txBody>
      </p:sp>
      <p:sp>
        <p:nvSpPr>
          <p:cNvPr id="53256" name="Rectangle 8"/>
          <p:cNvSpPr>
            <a:spLocks noChangeArrowheads="1"/>
          </p:cNvSpPr>
          <p:nvPr/>
        </p:nvSpPr>
        <p:spPr bwMode="auto">
          <a:xfrm>
            <a:off x="3581400" y="2209800"/>
            <a:ext cx="2209800" cy="1143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>
              <a:latin typeface="Verdana" pitchFamily="34" charset="0"/>
              <a:ea typeface="+mn-ea"/>
            </a:endParaRPr>
          </a:p>
        </p:txBody>
      </p:sp>
      <p:sp>
        <p:nvSpPr>
          <p:cNvPr id="13319" name="Rectangle 9"/>
          <p:cNvSpPr>
            <a:spLocks noChangeArrowheads="1"/>
          </p:cNvSpPr>
          <p:nvPr/>
        </p:nvSpPr>
        <p:spPr bwMode="auto">
          <a:xfrm>
            <a:off x="3657600" y="2438400"/>
            <a:ext cx="2133600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>
              <a:lnSpc>
                <a:spcPct val="120000"/>
              </a:lnSpc>
              <a:spcBef>
                <a:spcPct val="50000"/>
              </a:spcBef>
            </a:pPr>
            <a:r>
              <a:rPr lang="pt-BR" sz="1600" b="1" i="1">
                <a:latin typeface="Arial" charset="0"/>
              </a:rPr>
              <a:t>Pesquisa</a:t>
            </a:r>
            <a:r>
              <a:rPr lang="pt-BR" sz="1600" b="1">
                <a:latin typeface="Arial" charset="0"/>
              </a:rPr>
              <a:t> </a:t>
            </a:r>
            <a:r>
              <a:rPr lang="pt-BR" sz="1800" b="1" u="sng">
                <a:latin typeface="Arial" charset="0"/>
              </a:rPr>
              <a:t>EXPLORATÓRIA</a:t>
            </a:r>
          </a:p>
        </p:txBody>
      </p:sp>
      <p:sp>
        <p:nvSpPr>
          <p:cNvPr id="53258" name="Rectangle 10"/>
          <p:cNvSpPr>
            <a:spLocks noChangeArrowheads="1"/>
          </p:cNvSpPr>
          <p:nvPr/>
        </p:nvSpPr>
        <p:spPr bwMode="auto">
          <a:xfrm>
            <a:off x="3581400" y="3581400"/>
            <a:ext cx="2209800" cy="12192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>
              <a:latin typeface="Verdana" pitchFamily="34" charset="0"/>
              <a:ea typeface="+mn-ea"/>
            </a:endParaRPr>
          </a:p>
        </p:txBody>
      </p:sp>
      <p:sp>
        <p:nvSpPr>
          <p:cNvPr id="13321" name="Rectangle 11"/>
          <p:cNvSpPr>
            <a:spLocks noChangeArrowheads="1"/>
          </p:cNvSpPr>
          <p:nvPr/>
        </p:nvSpPr>
        <p:spPr bwMode="auto">
          <a:xfrm>
            <a:off x="3810000" y="3797300"/>
            <a:ext cx="17526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>
              <a:lnSpc>
                <a:spcPct val="110000"/>
              </a:lnSpc>
              <a:spcBef>
                <a:spcPct val="50000"/>
              </a:spcBef>
            </a:pPr>
            <a:r>
              <a:rPr lang="pt-BR" sz="1600" b="1" i="1">
                <a:latin typeface="Arial" charset="0"/>
              </a:rPr>
              <a:t>Pesquisa</a:t>
            </a:r>
            <a:r>
              <a:rPr lang="pt-BR" sz="1600" b="1">
                <a:latin typeface="Arial" charset="0"/>
              </a:rPr>
              <a:t> </a:t>
            </a:r>
            <a:r>
              <a:rPr lang="pt-BR" sz="2000" b="1" u="sng">
                <a:latin typeface="Arial" charset="0"/>
              </a:rPr>
              <a:t>DESCRITIVA</a:t>
            </a:r>
          </a:p>
        </p:txBody>
      </p:sp>
      <p:sp>
        <p:nvSpPr>
          <p:cNvPr id="53260" name="Rectangle 12"/>
          <p:cNvSpPr>
            <a:spLocks noChangeArrowheads="1"/>
          </p:cNvSpPr>
          <p:nvPr/>
        </p:nvSpPr>
        <p:spPr bwMode="auto">
          <a:xfrm>
            <a:off x="3581400" y="5029200"/>
            <a:ext cx="2209800" cy="1143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>
              <a:latin typeface="Verdana" pitchFamily="34" charset="0"/>
              <a:ea typeface="+mn-ea"/>
            </a:endParaRPr>
          </a:p>
        </p:txBody>
      </p:sp>
      <p:sp>
        <p:nvSpPr>
          <p:cNvPr id="13323" name="Rectangle 13"/>
          <p:cNvSpPr>
            <a:spLocks noChangeArrowheads="1"/>
          </p:cNvSpPr>
          <p:nvPr/>
        </p:nvSpPr>
        <p:spPr bwMode="auto">
          <a:xfrm>
            <a:off x="3810000" y="5245100"/>
            <a:ext cx="17526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>
              <a:lnSpc>
                <a:spcPct val="110000"/>
              </a:lnSpc>
              <a:spcBef>
                <a:spcPct val="50000"/>
              </a:spcBef>
            </a:pPr>
            <a:r>
              <a:rPr lang="pt-BR" sz="1600" b="1" i="1">
                <a:latin typeface="Arial" charset="0"/>
              </a:rPr>
              <a:t>Pesquisa </a:t>
            </a:r>
            <a:r>
              <a:rPr lang="pt-BR" sz="2000" b="1" u="sng">
                <a:latin typeface="Arial" charset="0"/>
              </a:rPr>
              <a:t>CAUSAL</a:t>
            </a:r>
          </a:p>
        </p:txBody>
      </p:sp>
      <p:sp>
        <p:nvSpPr>
          <p:cNvPr id="13324" name="Rectangle 15"/>
          <p:cNvSpPr>
            <a:spLocks noChangeArrowheads="1"/>
          </p:cNvSpPr>
          <p:nvPr/>
        </p:nvSpPr>
        <p:spPr bwMode="auto">
          <a:xfrm>
            <a:off x="6172200" y="2209800"/>
            <a:ext cx="25908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pt-BR" sz="1800" b="1">
                <a:latin typeface="Times New Roman" charset="0"/>
              </a:rPr>
              <a:t>Pesquisa que procura descobrir idéias e percepções e gerar hipóteses.</a:t>
            </a:r>
          </a:p>
        </p:txBody>
      </p:sp>
      <p:sp>
        <p:nvSpPr>
          <p:cNvPr id="13325" name="Rectangle 16"/>
          <p:cNvSpPr>
            <a:spLocks noChangeArrowheads="1"/>
          </p:cNvSpPr>
          <p:nvPr/>
        </p:nvSpPr>
        <p:spPr bwMode="auto">
          <a:xfrm>
            <a:off x="6172200" y="3581400"/>
            <a:ext cx="2590800" cy="132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pt-BR" sz="1800" b="1">
                <a:latin typeface="Times New Roman" charset="0"/>
              </a:rPr>
              <a:t>Pesquisa que estuda com que freqüência algo ocorre ou que relação existe entre as duas variáveis.</a:t>
            </a:r>
          </a:p>
        </p:txBody>
      </p:sp>
      <p:sp>
        <p:nvSpPr>
          <p:cNvPr id="13326" name="Rectangle 17"/>
          <p:cNvSpPr>
            <a:spLocks noChangeArrowheads="1"/>
          </p:cNvSpPr>
          <p:nvPr/>
        </p:nvSpPr>
        <p:spPr bwMode="auto">
          <a:xfrm>
            <a:off x="6172200" y="5187950"/>
            <a:ext cx="25908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pt-BR" sz="1800" b="1">
                <a:latin typeface="Times New Roman" charset="0"/>
              </a:rPr>
              <a:t>Pesquisa que procura esclarecer relações do tipo causa-efeito.</a:t>
            </a:r>
          </a:p>
        </p:txBody>
      </p:sp>
      <p:sp>
        <p:nvSpPr>
          <p:cNvPr id="13327" name="Line 18"/>
          <p:cNvSpPr>
            <a:spLocks noChangeShapeType="1"/>
          </p:cNvSpPr>
          <p:nvPr/>
        </p:nvSpPr>
        <p:spPr bwMode="auto">
          <a:xfrm>
            <a:off x="2514600" y="4114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28" name="Line 19"/>
          <p:cNvSpPr>
            <a:spLocks noChangeShapeType="1"/>
          </p:cNvSpPr>
          <p:nvPr/>
        </p:nvSpPr>
        <p:spPr bwMode="auto">
          <a:xfrm>
            <a:off x="2971800" y="28194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29" name="Line 20"/>
          <p:cNvSpPr>
            <a:spLocks noChangeShapeType="1"/>
          </p:cNvSpPr>
          <p:nvPr/>
        </p:nvSpPr>
        <p:spPr bwMode="auto">
          <a:xfrm>
            <a:off x="2971800" y="28194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30" name="Line 21"/>
          <p:cNvSpPr>
            <a:spLocks noChangeShapeType="1"/>
          </p:cNvSpPr>
          <p:nvPr/>
        </p:nvSpPr>
        <p:spPr bwMode="auto">
          <a:xfrm>
            <a:off x="2971800" y="41148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31" name="Line 22"/>
          <p:cNvSpPr>
            <a:spLocks noChangeShapeType="1"/>
          </p:cNvSpPr>
          <p:nvPr/>
        </p:nvSpPr>
        <p:spPr bwMode="auto">
          <a:xfrm>
            <a:off x="2971800" y="54864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32" name="Line 23"/>
          <p:cNvSpPr>
            <a:spLocks noChangeShapeType="1"/>
          </p:cNvSpPr>
          <p:nvPr/>
        </p:nvSpPr>
        <p:spPr bwMode="auto">
          <a:xfrm>
            <a:off x="5791200" y="28194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33" name="Line 24"/>
          <p:cNvSpPr>
            <a:spLocks noChangeShapeType="1"/>
          </p:cNvSpPr>
          <p:nvPr/>
        </p:nvSpPr>
        <p:spPr bwMode="auto">
          <a:xfrm>
            <a:off x="5791200" y="5562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34" name="Line 25"/>
          <p:cNvSpPr>
            <a:spLocks noChangeShapeType="1"/>
          </p:cNvSpPr>
          <p:nvPr/>
        </p:nvSpPr>
        <p:spPr bwMode="auto">
          <a:xfrm>
            <a:off x="5791200" y="41910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74" name="Text Box 26"/>
          <p:cNvSpPr txBox="1">
            <a:spLocks noChangeArrowheads="1"/>
          </p:cNvSpPr>
          <p:nvPr/>
        </p:nvSpPr>
        <p:spPr bwMode="auto">
          <a:xfrm>
            <a:off x="381000" y="2773363"/>
            <a:ext cx="4730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3200" b="1">
                <a:solidFill>
                  <a:srgbClr val="8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13336" name="Text Box 27"/>
          <p:cNvSpPr txBox="1">
            <a:spLocks noChangeArrowheads="1"/>
          </p:cNvSpPr>
          <p:nvPr/>
        </p:nvSpPr>
        <p:spPr bwMode="auto">
          <a:xfrm>
            <a:off x="152400" y="6583363"/>
            <a:ext cx="307657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700">
                <a:latin typeface="Arial" charset="0"/>
              </a:rPr>
              <a:t>Copyright © 2015 Laury A. Bueno – Administração Mercadológica • MKT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37" descr="PE01460_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752600"/>
            <a:ext cx="51816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81000" y="207963"/>
            <a:ext cx="8232775" cy="139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 eaLnBrk="0" hangingPunct="0"/>
            <a:r>
              <a:rPr lang="pt-BR" sz="3200" b="1">
                <a:solidFill>
                  <a:schemeClr val="tx2"/>
                </a:solidFill>
                <a:latin typeface="Arial" charset="0"/>
              </a:rPr>
              <a:t>ETAPAS DO PROCESSO DE PESQUISA DE MARKETING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457200" y="2667000"/>
            <a:ext cx="2057400" cy="1295400"/>
          </a:xfrm>
          <a:prstGeom prst="rect">
            <a:avLst/>
          </a:prstGeom>
          <a:solidFill>
            <a:srgbClr val="FE9B03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91919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>
              <a:latin typeface="Verdana" pitchFamily="34" charset="0"/>
              <a:ea typeface="+mn-ea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609600" y="2971800"/>
            <a:ext cx="1752600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r>
              <a:rPr lang="pt-BR" b="1">
                <a:latin typeface="Times New Roman" charset="0"/>
              </a:rPr>
              <a:t>Coletar os dados</a:t>
            </a: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381000" y="2087563"/>
            <a:ext cx="4730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3200" b="1">
                <a:solidFill>
                  <a:srgbClr val="8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54279" name="Rectangle 7"/>
          <p:cNvSpPr>
            <a:spLocks noChangeArrowheads="1"/>
          </p:cNvSpPr>
          <p:nvPr/>
        </p:nvSpPr>
        <p:spPr bwMode="auto">
          <a:xfrm>
            <a:off x="6324600" y="1981200"/>
            <a:ext cx="2057400" cy="685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>
              <a:latin typeface="Verdana" pitchFamily="34" charset="0"/>
              <a:ea typeface="+mn-ea"/>
            </a:endParaRP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6477000" y="2060575"/>
            <a:ext cx="17526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r>
              <a:rPr lang="pt-BR" sz="1600" b="1">
                <a:latin typeface="Arial" charset="0"/>
              </a:rPr>
              <a:t>Dados primários</a:t>
            </a:r>
          </a:p>
        </p:txBody>
      </p:sp>
      <p:sp>
        <p:nvSpPr>
          <p:cNvPr id="54281" name="Rectangle 9"/>
          <p:cNvSpPr>
            <a:spLocks noChangeArrowheads="1"/>
          </p:cNvSpPr>
          <p:nvPr/>
        </p:nvSpPr>
        <p:spPr bwMode="auto">
          <a:xfrm>
            <a:off x="3581400" y="1981200"/>
            <a:ext cx="2057400" cy="685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>
              <a:latin typeface="Verdana" pitchFamily="34" charset="0"/>
              <a:ea typeface="+mn-ea"/>
            </a:endParaRP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733800" y="2060575"/>
            <a:ext cx="17526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r>
              <a:rPr lang="pt-BR" sz="1600" b="1">
                <a:latin typeface="Arial" charset="0"/>
              </a:rPr>
              <a:t>Dados secundários</a:t>
            </a:r>
          </a:p>
        </p:txBody>
      </p:sp>
      <p:sp>
        <p:nvSpPr>
          <p:cNvPr id="14347" name="AutoShape 11"/>
          <p:cNvSpPr>
            <a:spLocks noChangeArrowheads="1"/>
          </p:cNvSpPr>
          <p:nvPr/>
        </p:nvSpPr>
        <p:spPr bwMode="auto">
          <a:xfrm>
            <a:off x="5791200" y="2133600"/>
            <a:ext cx="457200" cy="381000"/>
          </a:xfrm>
          <a:prstGeom prst="rightArrow">
            <a:avLst>
              <a:gd name="adj1" fmla="val 50000"/>
              <a:gd name="adj2" fmla="val 49583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4" name="Rectangle 12"/>
          <p:cNvSpPr>
            <a:spLocks noChangeArrowheads="1"/>
          </p:cNvSpPr>
          <p:nvPr/>
        </p:nvSpPr>
        <p:spPr bwMode="auto">
          <a:xfrm>
            <a:off x="3581400" y="2940050"/>
            <a:ext cx="2209800" cy="80645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>
              <a:latin typeface="Verdana" pitchFamily="34" charset="0"/>
              <a:ea typeface="+mn-ea"/>
            </a:endParaRP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3810000" y="3136900"/>
            <a:ext cx="175260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100" b="1" i="1">
                <a:latin typeface="Arial" charset="0"/>
              </a:rPr>
              <a:t>Observação</a:t>
            </a:r>
          </a:p>
        </p:txBody>
      </p:sp>
      <p:sp>
        <p:nvSpPr>
          <p:cNvPr id="54286" name="Rectangle 14"/>
          <p:cNvSpPr>
            <a:spLocks noChangeArrowheads="1"/>
          </p:cNvSpPr>
          <p:nvPr/>
        </p:nvSpPr>
        <p:spPr bwMode="auto">
          <a:xfrm>
            <a:off x="3581400" y="3975100"/>
            <a:ext cx="2209800" cy="80645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>
              <a:latin typeface="Verdana" pitchFamily="34" charset="0"/>
              <a:ea typeface="+mn-ea"/>
            </a:endParaRPr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3581400" y="4171950"/>
            <a:ext cx="220980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100" b="1" i="1">
                <a:latin typeface="Arial" charset="0"/>
              </a:rPr>
              <a:t>Levantamentos</a:t>
            </a:r>
          </a:p>
        </p:txBody>
      </p:sp>
      <p:sp>
        <p:nvSpPr>
          <p:cNvPr id="14352" name="Rectangle 16"/>
          <p:cNvSpPr>
            <a:spLocks noChangeArrowheads="1"/>
          </p:cNvSpPr>
          <p:nvPr/>
        </p:nvSpPr>
        <p:spPr bwMode="auto">
          <a:xfrm>
            <a:off x="6172200" y="2895600"/>
            <a:ext cx="28194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pt-BR" sz="1800" b="1">
                <a:latin typeface="Times New Roman" charset="0"/>
              </a:rPr>
              <a:t>Coleta de dados pelo registro de ações de clientes ou acontecimentos no mercado.</a:t>
            </a:r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>
            <a:off x="2514600" y="3340100"/>
            <a:ext cx="1066800" cy="127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>
            <a:off x="2971800" y="440055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55" name="Line 19"/>
          <p:cNvSpPr>
            <a:spLocks noChangeShapeType="1"/>
          </p:cNvSpPr>
          <p:nvPr/>
        </p:nvSpPr>
        <p:spPr bwMode="auto">
          <a:xfrm>
            <a:off x="5791200" y="33655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56" name="Line 20"/>
          <p:cNvSpPr>
            <a:spLocks noChangeShapeType="1"/>
          </p:cNvSpPr>
          <p:nvPr/>
        </p:nvSpPr>
        <p:spPr bwMode="auto">
          <a:xfrm>
            <a:off x="5791200" y="440055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57" name="Line 21"/>
          <p:cNvSpPr>
            <a:spLocks noChangeShapeType="1"/>
          </p:cNvSpPr>
          <p:nvPr/>
        </p:nvSpPr>
        <p:spPr bwMode="auto">
          <a:xfrm>
            <a:off x="2971800" y="24384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58" name="Line 22"/>
          <p:cNvSpPr>
            <a:spLocks noChangeShapeType="1"/>
          </p:cNvSpPr>
          <p:nvPr/>
        </p:nvSpPr>
        <p:spPr bwMode="auto">
          <a:xfrm>
            <a:off x="2971800" y="2438400"/>
            <a:ext cx="0" cy="19812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6172200" y="4127500"/>
            <a:ext cx="2743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pt-BR" sz="1800" b="1">
                <a:latin typeface="Times New Roman" charset="0"/>
              </a:rPr>
              <a:t>Coleta de dados por meio de um questionário.</a:t>
            </a:r>
          </a:p>
        </p:txBody>
      </p:sp>
      <p:sp>
        <p:nvSpPr>
          <p:cNvPr id="54296" name="Rectangle 24"/>
          <p:cNvSpPr>
            <a:spLocks noChangeArrowheads="1"/>
          </p:cNvSpPr>
          <p:nvPr/>
        </p:nvSpPr>
        <p:spPr bwMode="auto">
          <a:xfrm>
            <a:off x="457200" y="5257800"/>
            <a:ext cx="2362200" cy="1219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>
              <a:latin typeface="Verdana" pitchFamily="34" charset="0"/>
              <a:ea typeface="+mn-ea"/>
            </a:endParaRPr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609600" y="5292725"/>
            <a:ext cx="2133600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r>
              <a:rPr lang="pt-BR" sz="1600" b="1">
                <a:latin typeface="Arial" charset="0"/>
              </a:rPr>
              <a:t>Abordagem</a:t>
            </a:r>
          </a:p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r>
              <a:rPr lang="pt-BR" sz="1300">
                <a:latin typeface="Arial" charset="0"/>
              </a:rPr>
              <a:t>Levantamento pessoal em que o entrevistador aborda a pessoa e pede sua participação.</a:t>
            </a:r>
          </a:p>
        </p:txBody>
      </p:sp>
      <p:sp>
        <p:nvSpPr>
          <p:cNvPr id="54298" name="Rectangle 26"/>
          <p:cNvSpPr>
            <a:spLocks noChangeArrowheads="1"/>
          </p:cNvSpPr>
          <p:nvPr/>
        </p:nvSpPr>
        <p:spPr bwMode="auto">
          <a:xfrm>
            <a:off x="3200400" y="5257800"/>
            <a:ext cx="2895600" cy="1219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>
              <a:latin typeface="Verdana" pitchFamily="34" charset="0"/>
              <a:ea typeface="+mn-ea"/>
            </a:endParaRPr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3200400" y="5292725"/>
            <a:ext cx="2819400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r>
              <a:rPr lang="pt-BR" sz="1600" b="1">
                <a:latin typeface="Arial" charset="0"/>
              </a:rPr>
              <a:t>Discussão em grupo</a:t>
            </a:r>
          </a:p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r>
              <a:rPr lang="pt-BR" sz="1300">
                <a:latin typeface="Arial" charset="0"/>
              </a:rPr>
              <a:t>Entrevista pessoal conduzida com um pequeno número de indivíduos e baseada na discussão do grupo sobre perguntas abertas.</a:t>
            </a:r>
          </a:p>
        </p:txBody>
      </p:sp>
      <p:sp>
        <p:nvSpPr>
          <p:cNvPr id="54300" name="Rectangle 28"/>
          <p:cNvSpPr>
            <a:spLocks noChangeArrowheads="1"/>
          </p:cNvSpPr>
          <p:nvPr/>
        </p:nvSpPr>
        <p:spPr bwMode="auto">
          <a:xfrm>
            <a:off x="6477000" y="5257800"/>
            <a:ext cx="2362200" cy="1219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>
              <a:latin typeface="Verdana" pitchFamily="34" charset="0"/>
              <a:ea typeface="+mn-ea"/>
            </a:endParaRPr>
          </a:p>
        </p:txBody>
      </p:sp>
      <p:sp>
        <p:nvSpPr>
          <p:cNvPr id="14365" name="Rectangle 29"/>
          <p:cNvSpPr>
            <a:spLocks noChangeArrowheads="1"/>
          </p:cNvSpPr>
          <p:nvPr/>
        </p:nvSpPr>
        <p:spPr bwMode="auto">
          <a:xfrm>
            <a:off x="6629400" y="5292725"/>
            <a:ext cx="2133600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r>
              <a:rPr lang="pt-BR" sz="1600" b="1">
                <a:latin typeface="Arial" charset="0"/>
              </a:rPr>
              <a:t>Entrevista</a:t>
            </a:r>
          </a:p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r>
              <a:rPr lang="pt-BR" sz="1300">
                <a:latin typeface="Arial" charset="0"/>
              </a:rPr>
              <a:t>Levantamento pessoal em que o entrevistador pesquisa as pessoas em seus próprios lares.</a:t>
            </a:r>
          </a:p>
        </p:txBody>
      </p:sp>
      <p:sp>
        <p:nvSpPr>
          <p:cNvPr id="14366" name="Line 30"/>
          <p:cNvSpPr>
            <a:spLocks noChangeShapeType="1"/>
          </p:cNvSpPr>
          <p:nvPr/>
        </p:nvSpPr>
        <p:spPr bwMode="auto">
          <a:xfrm>
            <a:off x="4724400" y="48006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67" name="Line 32"/>
          <p:cNvSpPr>
            <a:spLocks noChangeShapeType="1"/>
          </p:cNvSpPr>
          <p:nvPr/>
        </p:nvSpPr>
        <p:spPr bwMode="auto">
          <a:xfrm>
            <a:off x="7696200" y="50292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68" name="Line 33"/>
          <p:cNvSpPr>
            <a:spLocks noChangeShapeType="1"/>
          </p:cNvSpPr>
          <p:nvPr/>
        </p:nvSpPr>
        <p:spPr bwMode="auto">
          <a:xfrm>
            <a:off x="1600200" y="50292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69" name="Line 34"/>
          <p:cNvSpPr>
            <a:spLocks noChangeShapeType="1"/>
          </p:cNvSpPr>
          <p:nvPr/>
        </p:nvSpPr>
        <p:spPr bwMode="auto">
          <a:xfrm>
            <a:off x="1600200" y="5029200"/>
            <a:ext cx="60960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70" name="Text Box 36"/>
          <p:cNvSpPr txBox="1">
            <a:spLocks noChangeArrowheads="1"/>
          </p:cNvSpPr>
          <p:nvPr/>
        </p:nvSpPr>
        <p:spPr bwMode="auto">
          <a:xfrm>
            <a:off x="152400" y="6583363"/>
            <a:ext cx="307657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700">
                <a:latin typeface="Arial" charset="0"/>
              </a:rPr>
              <a:t>Copyright © 2015 Laury A. Bueno – Administração Mercadológica • MKT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30" descr="PE01460_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752600"/>
            <a:ext cx="51816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81000" y="207963"/>
            <a:ext cx="8232775" cy="139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 eaLnBrk="0" hangingPunct="0"/>
            <a:r>
              <a:rPr lang="pt-BR" sz="3200" b="1">
                <a:solidFill>
                  <a:schemeClr val="tx2"/>
                </a:solidFill>
                <a:latin typeface="Arial" charset="0"/>
              </a:rPr>
              <a:t>ETAPAS DO PROCESSO DE PESQUISA DE MARKETING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457200" y="3352800"/>
            <a:ext cx="2057400" cy="1295400"/>
          </a:xfrm>
          <a:prstGeom prst="rect">
            <a:avLst/>
          </a:prstGeom>
          <a:solidFill>
            <a:srgbClr val="FE9B03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91919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>
              <a:latin typeface="Verdana" pitchFamily="34" charset="0"/>
              <a:ea typeface="+mn-ea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631825" y="3530600"/>
            <a:ext cx="1752600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pt-BR" b="1">
                <a:latin typeface="Times New Roman" charset="0"/>
              </a:rPr>
              <a:t>Analisar e interpretar os dados</a:t>
            </a:r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381000" y="2773363"/>
            <a:ext cx="4730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3200" b="1">
                <a:solidFill>
                  <a:srgbClr val="8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15367" name="Line 12"/>
          <p:cNvSpPr>
            <a:spLocks noChangeShapeType="1"/>
          </p:cNvSpPr>
          <p:nvPr/>
        </p:nvSpPr>
        <p:spPr bwMode="auto">
          <a:xfrm>
            <a:off x="2971800" y="27432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5309" name="Rectangle 13"/>
          <p:cNvSpPr>
            <a:spLocks noChangeArrowheads="1"/>
          </p:cNvSpPr>
          <p:nvPr/>
        </p:nvSpPr>
        <p:spPr bwMode="auto">
          <a:xfrm>
            <a:off x="3581400" y="2022475"/>
            <a:ext cx="2362200" cy="14827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>
              <a:latin typeface="Verdana" pitchFamily="34" charset="0"/>
              <a:ea typeface="+mn-ea"/>
            </a:endParaRPr>
          </a:p>
        </p:txBody>
      </p:sp>
      <p:sp>
        <p:nvSpPr>
          <p:cNvPr id="15369" name="Rectangle 14"/>
          <p:cNvSpPr>
            <a:spLocks noChangeArrowheads="1"/>
          </p:cNvSpPr>
          <p:nvPr/>
        </p:nvSpPr>
        <p:spPr bwMode="auto">
          <a:xfrm>
            <a:off x="3657600" y="2286000"/>
            <a:ext cx="2133600" cy="94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r>
              <a:rPr lang="pt-BR" sz="1600" b="1">
                <a:latin typeface="Arial" charset="0"/>
              </a:rPr>
              <a:t>Codificação</a:t>
            </a:r>
          </a:p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r>
              <a:rPr lang="pt-BR" sz="1300">
                <a:latin typeface="Arial" charset="0"/>
              </a:rPr>
              <a:t>Atribuição de símbolos numéricos aos dados coletados.</a:t>
            </a:r>
          </a:p>
        </p:txBody>
      </p:sp>
      <p:sp>
        <p:nvSpPr>
          <p:cNvPr id="55311" name="Rectangle 15"/>
          <p:cNvSpPr>
            <a:spLocks noChangeArrowheads="1"/>
          </p:cNvSpPr>
          <p:nvPr/>
        </p:nvSpPr>
        <p:spPr bwMode="auto">
          <a:xfrm>
            <a:off x="6324600" y="2057400"/>
            <a:ext cx="2362200" cy="1447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>
              <a:latin typeface="Verdana" pitchFamily="34" charset="0"/>
              <a:ea typeface="+mn-ea"/>
            </a:endParaRPr>
          </a:p>
        </p:txBody>
      </p:sp>
      <p:sp>
        <p:nvSpPr>
          <p:cNvPr id="15371" name="Rectangle 16"/>
          <p:cNvSpPr>
            <a:spLocks noChangeArrowheads="1"/>
          </p:cNvSpPr>
          <p:nvPr/>
        </p:nvSpPr>
        <p:spPr bwMode="auto">
          <a:xfrm>
            <a:off x="6477000" y="2122488"/>
            <a:ext cx="2133600" cy="130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r>
              <a:rPr lang="pt-BR" sz="1600" b="1">
                <a:latin typeface="Arial" charset="0"/>
              </a:rPr>
              <a:t>Tabulação</a:t>
            </a:r>
          </a:p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r>
              <a:rPr lang="pt-BR" sz="1300">
                <a:latin typeface="Arial" charset="0"/>
              </a:rPr>
              <a:t>Contagem do número de casos que se encaixam em cada categoria ou combinação de categorias de respostas.</a:t>
            </a:r>
          </a:p>
        </p:txBody>
      </p:sp>
      <p:sp>
        <p:nvSpPr>
          <p:cNvPr id="55313" name="Rectangle 17"/>
          <p:cNvSpPr>
            <a:spLocks noChangeArrowheads="1"/>
          </p:cNvSpPr>
          <p:nvPr/>
        </p:nvSpPr>
        <p:spPr bwMode="auto">
          <a:xfrm>
            <a:off x="3581400" y="4156075"/>
            <a:ext cx="5181600" cy="9493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>
              <a:latin typeface="Verdana" pitchFamily="34" charset="0"/>
              <a:ea typeface="+mn-ea"/>
            </a:endParaRPr>
          </a:p>
        </p:txBody>
      </p:sp>
      <p:sp>
        <p:nvSpPr>
          <p:cNvPr id="15373" name="Rectangle 18"/>
          <p:cNvSpPr>
            <a:spLocks noChangeArrowheads="1"/>
          </p:cNvSpPr>
          <p:nvPr/>
        </p:nvSpPr>
        <p:spPr bwMode="auto">
          <a:xfrm>
            <a:off x="3810000" y="4265613"/>
            <a:ext cx="4724400" cy="76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pt-BR" sz="2100" b="1" i="1">
                <a:latin typeface="Arial" charset="0"/>
              </a:rPr>
              <a:t>Análise estatística</a:t>
            </a:r>
          </a:p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pt-BR" sz="1300">
                <a:latin typeface="Arial" charset="0"/>
              </a:rPr>
              <a:t>Pode ser básica (média de respostas a uma pergunta) ou incluir uma variedade de técnicas mais sofisticadas.</a:t>
            </a:r>
          </a:p>
        </p:txBody>
      </p:sp>
      <p:sp>
        <p:nvSpPr>
          <p:cNvPr id="55315" name="Rectangle 19"/>
          <p:cNvSpPr>
            <a:spLocks noChangeArrowheads="1"/>
          </p:cNvSpPr>
          <p:nvPr/>
        </p:nvSpPr>
        <p:spPr bwMode="auto">
          <a:xfrm>
            <a:off x="3581400" y="5562600"/>
            <a:ext cx="5181600" cy="914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>
              <a:latin typeface="Verdana" pitchFamily="34" charset="0"/>
              <a:ea typeface="+mn-ea"/>
            </a:endParaRPr>
          </a:p>
        </p:txBody>
      </p:sp>
      <p:sp>
        <p:nvSpPr>
          <p:cNvPr id="15375" name="Rectangle 20"/>
          <p:cNvSpPr>
            <a:spLocks noChangeArrowheads="1"/>
          </p:cNvSpPr>
          <p:nvPr/>
        </p:nvSpPr>
        <p:spPr bwMode="auto">
          <a:xfrm>
            <a:off x="3810000" y="5638800"/>
            <a:ext cx="4724400" cy="8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pt-BR" sz="2100" b="1" i="1">
                <a:latin typeface="Arial" charset="0"/>
              </a:rPr>
              <a:t>Interpretação</a:t>
            </a:r>
          </a:p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r>
              <a:rPr lang="pt-BR" sz="1300">
                <a:latin typeface="Arial" charset="0"/>
              </a:rPr>
              <a:t>Avaliar o significado dos dados (</a:t>
            </a:r>
            <a:r>
              <a:rPr lang="pt-BR" sz="1300" i="1">
                <a:latin typeface="Arial" charset="0"/>
              </a:rPr>
              <a:t>insights</a:t>
            </a:r>
            <a:r>
              <a:rPr lang="pt-BR" sz="1300">
                <a:latin typeface="Arial" charset="0"/>
              </a:rPr>
              <a:t> sobre o problema) e lógica das respostas.</a:t>
            </a:r>
          </a:p>
        </p:txBody>
      </p:sp>
      <p:sp>
        <p:nvSpPr>
          <p:cNvPr id="15376" name="Line 21"/>
          <p:cNvSpPr>
            <a:spLocks noChangeShapeType="1"/>
          </p:cNvSpPr>
          <p:nvPr/>
        </p:nvSpPr>
        <p:spPr bwMode="auto">
          <a:xfrm>
            <a:off x="2514600" y="40386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377" name="Line 22"/>
          <p:cNvSpPr>
            <a:spLocks noChangeShapeType="1"/>
          </p:cNvSpPr>
          <p:nvPr/>
        </p:nvSpPr>
        <p:spPr bwMode="auto">
          <a:xfrm>
            <a:off x="2971800" y="2743200"/>
            <a:ext cx="0" cy="12954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378" name="Line 24"/>
          <p:cNvSpPr>
            <a:spLocks noChangeShapeType="1"/>
          </p:cNvSpPr>
          <p:nvPr/>
        </p:nvSpPr>
        <p:spPr bwMode="auto">
          <a:xfrm flipH="1">
            <a:off x="6096000" y="3810000"/>
            <a:ext cx="14478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379" name="Line 25"/>
          <p:cNvSpPr>
            <a:spLocks noChangeShapeType="1"/>
          </p:cNvSpPr>
          <p:nvPr/>
        </p:nvSpPr>
        <p:spPr bwMode="auto">
          <a:xfrm>
            <a:off x="6096000" y="38100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380" name="Line 26"/>
          <p:cNvSpPr>
            <a:spLocks noChangeShapeType="1"/>
          </p:cNvSpPr>
          <p:nvPr/>
        </p:nvSpPr>
        <p:spPr bwMode="auto">
          <a:xfrm>
            <a:off x="6096000" y="51054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381" name="Line 23"/>
          <p:cNvSpPr>
            <a:spLocks noChangeShapeType="1"/>
          </p:cNvSpPr>
          <p:nvPr/>
        </p:nvSpPr>
        <p:spPr bwMode="auto">
          <a:xfrm>
            <a:off x="7543800" y="3505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382" name="Line 28"/>
          <p:cNvSpPr>
            <a:spLocks noChangeShapeType="1"/>
          </p:cNvSpPr>
          <p:nvPr/>
        </p:nvSpPr>
        <p:spPr bwMode="auto">
          <a:xfrm>
            <a:off x="5943600" y="2743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383" name="Text Box 29"/>
          <p:cNvSpPr txBox="1">
            <a:spLocks noChangeArrowheads="1"/>
          </p:cNvSpPr>
          <p:nvPr/>
        </p:nvSpPr>
        <p:spPr bwMode="auto">
          <a:xfrm>
            <a:off x="152400" y="6583363"/>
            <a:ext cx="307657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700">
                <a:latin typeface="Arial" charset="0"/>
              </a:rPr>
              <a:t>Copyright © 2015 Laury A. Bueno – Administração Mercadológica • MKT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0" descr="PE01460_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752600"/>
            <a:ext cx="51816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81000" y="207963"/>
            <a:ext cx="8232775" cy="139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 eaLnBrk="0" hangingPunct="0"/>
            <a:r>
              <a:rPr lang="pt-BR" sz="3200" b="1">
                <a:solidFill>
                  <a:schemeClr val="tx2"/>
                </a:solidFill>
                <a:latin typeface="Arial" charset="0"/>
              </a:rPr>
              <a:t>ETAPAS DO PROCESSO DE PESQUISA DE MARKETING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457200" y="3352800"/>
            <a:ext cx="2057400" cy="1295400"/>
          </a:xfrm>
          <a:prstGeom prst="rect">
            <a:avLst/>
          </a:prstGeom>
          <a:solidFill>
            <a:srgbClr val="FE9B03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91919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>
              <a:latin typeface="Verdana" pitchFamily="34" charset="0"/>
              <a:ea typeface="+mn-ea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631825" y="3530600"/>
            <a:ext cx="1752600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pt-BR" b="1">
                <a:latin typeface="Times New Roman" charset="0"/>
              </a:rPr>
              <a:t>Preparar o relatório de pesquisa</a:t>
            </a:r>
          </a:p>
        </p:txBody>
      </p:sp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381000" y="2773363"/>
            <a:ext cx="4730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3200" b="1">
                <a:solidFill>
                  <a:srgbClr val="8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56327" name="Rectangle 7"/>
          <p:cNvSpPr>
            <a:spLocks noChangeArrowheads="1"/>
          </p:cNvSpPr>
          <p:nvPr/>
        </p:nvSpPr>
        <p:spPr bwMode="auto">
          <a:xfrm>
            <a:off x="3200400" y="1936750"/>
            <a:ext cx="2209800" cy="80645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>
              <a:latin typeface="Verdana" pitchFamily="34" charset="0"/>
              <a:ea typeface="+mn-ea"/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3429000" y="2133600"/>
            <a:ext cx="175260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100" b="1" i="1">
                <a:latin typeface="Arial" charset="0"/>
              </a:rPr>
              <a:t>Objetivos</a:t>
            </a:r>
          </a:p>
        </p:txBody>
      </p:sp>
      <p:sp>
        <p:nvSpPr>
          <p:cNvPr id="56329" name="Rectangle 9"/>
          <p:cNvSpPr>
            <a:spLocks noChangeArrowheads="1"/>
          </p:cNvSpPr>
          <p:nvPr/>
        </p:nvSpPr>
        <p:spPr bwMode="auto">
          <a:xfrm>
            <a:off x="3200400" y="3155950"/>
            <a:ext cx="2209800" cy="80645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>
              <a:latin typeface="Verdana" pitchFamily="34" charset="0"/>
              <a:ea typeface="+mn-ea"/>
            </a:endParaRP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3200400" y="3352800"/>
            <a:ext cx="220980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100" b="1" i="1">
                <a:latin typeface="Arial" charset="0"/>
              </a:rPr>
              <a:t>Resultados</a:t>
            </a: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5791200" y="1905000"/>
            <a:ext cx="31242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pt-BR" sz="1800" b="1">
                <a:latin typeface="Times New Roman" charset="0"/>
              </a:rPr>
              <a:t>Resumo conciso do que a pesquisa pretendia realizar. Deve incluir a metodologia e suas limitações.</a:t>
            </a:r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5410200" y="23749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>
            <a:off x="5410200" y="361315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5791200" y="3155950"/>
            <a:ext cx="31242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pt-BR" sz="1800" b="1">
                <a:latin typeface="Times New Roman" charset="0"/>
              </a:rPr>
              <a:t>Resultados da pesquisa, na forma de dados já tabulados e organizados em tabelas.</a:t>
            </a:r>
          </a:p>
        </p:txBody>
      </p:sp>
      <p:sp>
        <p:nvSpPr>
          <p:cNvPr id="56335" name="Rectangle 15"/>
          <p:cNvSpPr>
            <a:spLocks noChangeArrowheads="1"/>
          </p:cNvSpPr>
          <p:nvPr/>
        </p:nvSpPr>
        <p:spPr bwMode="auto">
          <a:xfrm>
            <a:off x="3200400" y="4419600"/>
            <a:ext cx="2209800" cy="80645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>
              <a:latin typeface="Verdana" pitchFamily="34" charset="0"/>
              <a:ea typeface="+mn-ea"/>
            </a:endParaRPr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3429000" y="4619625"/>
            <a:ext cx="175260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100" b="1" i="1">
                <a:latin typeface="Arial" charset="0"/>
              </a:rPr>
              <a:t>Conclusão</a:t>
            </a:r>
          </a:p>
        </p:txBody>
      </p:sp>
      <p:sp>
        <p:nvSpPr>
          <p:cNvPr id="56337" name="Rectangle 17"/>
          <p:cNvSpPr>
            <a:spLocks noChangeArrowheads="1"/>
          </p:cNvSpPr>
          <p:nvPr/>
        </p:nvSpPr>
        <p:spPr bwMode="auto">
          <a:xfrm>
            <a:off x="3200400" y="5715000"/>
            <a:ext cx="2209800" cy="80645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>
              <a:latin typeface="Verdana" pitchFamily="34" charset="0"/>
              <a:ea typeface="+mn-ea"/>
            </a:endParaRPr>
          </a:p>
        </p:txBody>
      </p: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3200400" y="5915025"/>
            <a:ext cx="220980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100" b="1" i="1">
                <a:latin typeface="Arial" charset="0"/>
              </a:rPr>
              <a:t>Apêndice</a:t>
            </a:r>
          </a:p>
        </p:txBody>
      </p:sp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5791200" y="4267200"/>
            <a:ext cx="31242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pt-BR" sz="1800" b="1">
                <a:latin typeface="Times New Roman" charset="0"/>
              </a:rPr>
              <a:t>Comentários sobre os resultados e seu significado em termos de tomada de decisões de marketing.</a:t>
            </a:r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>
            <a:off x="5410200" y="48133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>
            <a:off x="5410200" y="60325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406" name="Rectangle 22"/>
          <p:cNvSpPr>
            <a:spLocks noChangeArrowheads="1"/>
          </p:cNvSpPr>
          <p:nvPr/>
        </p:nvSpPr>
        <p:spPr bwMode="auto">
          <a:xfrm>
            <a:off x="5791200" y="5638800"/>
            <a:ext cx="27432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pt-BR" sz="1800" b="1">
                <a:latin typeface="Times New Roman" charset="0"/>
              </a:rPr>
              <a:t>Informações estatísticas, formulários amostrais e afins etc.</a:t>
            </a:r>
          </a:p>
        </p:txBody>
      </p:sp>
      <p:sp>
        <p:nvSpPr>
          <p:cNvPr id="16407" name="Line 23"/>
          <p:cNvSpPr>
            <a:spLocks noChangeShapeType="1"/>
          </p:cNvSpPr>
          <p:nvPr/>
        </p:nvSpPr>
        <p:spPr bwMode="auto">
          <a:xfrm>
            <a:off x="2819400" y="2362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408" name="Line 24"/>
          <p:cNvSpPr>
            <a:spLocks noChangeShapeType="1"/>
          </p:cNvSpPr>
          <p:nvPr/>
        </p:nvSpPr>
        <p:spPr bwMode="auto">
          <a:xfrm>
            <a:off x="2514600" y="4038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409" name="Line 25"/>
          <p:cNvSpPr>
            <a:spLocks noChangeShapeType="1"/>
          </p:cNvSpPr>
          <p:nvPr/>
        </p:nvSpPr>
        <p:spPr bwMode="auto">
          <a:xfrm>
            <a:off x="2819400" y="2362200"/>
            <a:ext cx="0" cy="16764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410" name="Line 26"/>
          <p:cNvSpPr>
            <a:spLocks noChangeShapeType="1"/>
          </p:cNvSpPr>
          <p:nvPr/>
        </p:nvSpPr>
        <p:spPr bwMode="auto">
          <a:xfrm>
            <a:off x="4267200" y="2743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411" name="Line 27"/>
          <p:cNvSpPr>
            <a:spLocks noChangeShapeType="1"/>
          </p:cNvSpPr>
          <p:nvPr/>
        </p:nvSpPr>
        <p:spPr bwMode="auto">
          <a:xfrm>
            <a:off x="4267200" y="52578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412" name="Line 28"/>
          <p:cNvSpPr>
            <a:spLocks noChangeShapeType="1"/>
          </p:cNvSpPr>
          <p:nvPr/>
        </p:nvSpPr>
        <p:spPr bwMode="auto">
          <a:xfrm>
            <a:off x="4267200" y="39624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152400" y="6583363"/>
            <a:ext cx="307657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700">
                <a:latin typeface="Arial" charset="0"/>
              </a:rPr>
              <a:t>Copyright © 2015 Laury A. Bueno – Administração Mercadológica • MKT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06" name="Rectangle 30"/>
          <p:cNvSpPr>
            <a:spLocks noChangeArrowheads="1"/>
          </p:cNvSpPr>
          <p:nvPr/>
        </p:nvSpPr>
        <p:spPr bwMode="auto">
          <a:xfrm>
            <a:off x="1905000" y="5410200"/>
            <a:ext cx="6934200" cy="10668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6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latin typeface="Verdana" pitchFamily="34" charset="0"/>
              <a:ea typeface="+mn-ea"/>
            </a:endParaRPr>
          </a:p>
        </p:txBody>
      </p:sp>
      <p:sp>
        <p:nvSpPr>
          <p:cNvPr id="50205" name="Rectangle 29"/>
          <p:cNvSpPr>
            <a:spLocks noChangeArrowheads="1"/>
          </p:cNvSpPr>
          <p:nvPr/>
        </p:nvSpPr>
        <p:spPr bwMode="auto">
          <a:xfrm>
            <a:off x="1905000" y="4343400"/>
            <a:ext cx="6934200" cy="10668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6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latin typeface="Verdana" pitchFamily="34" charset="0"/>
              <a:ea typeface="+mn-ea"/>
            </a:endParaRPr>
          </a:p>
        </p:txBody>
      </p:sp>
      <p:sp>
        <p:nvSpPr>
          <p:cNvPr id="50204" name="Rectangle 28"/>
          <p:cNvSpPr>
            <a:spLocks noChangeArrowheads="1"/>
          </p:cNvSpPr>
          <p:nvPr/>
        </p:nvSpPr>
        <p:spPr bwMode="auto">
          <a:xfrm>
            <a:off x="1905000" y="3048000"/>
            <a:ext cx="6934200" cy="12954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6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latin typeface="Verdana" pitchFamily="34" charset="0"/>
              <a:ea typeface="+mn-ea"/>
            </a:endParaRPr>
          </a:p>
        </p:txBody>
      </p:sp>
      <p:sp>
        <p:nvSpPr>
          <p:cNvPr id="50203" name="Rectangle 27"/>
          <p:cNvSpPr>
            <a:spLocks noChangeArrowheads="1"/>
          </p:cNvSpPr>
          <p:nvPr/>
        </p:nvSpPr>
        <p:spPr bwMode="auto">
          <a:xfrm>
            <a:off x="1905000" y="1905000"/>
            <a:ext cx="6934200" cy="1143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6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latin typeface="Verdana" pitchFamily="34" charset="0"/>
              <a:ea typeface="+mn-ea"/>
            </a:endParaRPr>
          </a:p>
        </p:txBody>
      </p:sp>
      <p:sp>
        <p:nvSpPr>
          <p:cNvPr id="17414" name="Rectangle 3"/>
          <p:cNvSpPr>
            <a:spLocks noChangeArrowheads="1"/>
          </p:cNvSpPr>
          <p:nvPr/>
        </p:nvSpPr>
        <p:spPr bwMode="auto">
          <a:xfrm>
            <a:off x="534988" y="228600"/>
            <a:ext cx="8228012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 algn="ctr" eaLnBrk="0" hangingPunct="0">
              <a:lnSpc>
                <a:spcPct val="90000"/>
              </a:lnSpc>
            </a:pPr>
            <a:r>
              <a:rPr lang="pt-BR" sz="3600" b="1">
                <a:solidFill>
                  <a:schemeClr val="tx2"/>
                </a:solidFill>
                <a:latin typeface="Arial" charset="0"/>
              </a:rPr>
              <a:t>ÁREAS DE PREOCUPAÇÃO ÉTICA EM PESQUISAS DE MARKETING - I</a:t>
            </a:r>
          </a:p>
        </p:txBody>
      </p:sp>
      <p:sp>
        <p:nvSpPr>
          <p:cNvPr id="17415" name="Rectangle 10"/>
          <p:cNvSpPr>
            <a:spLocks noChangeArrowheads="1"/>
          </p:cNvSpPr>
          <p:nvPr/>
        </p:nvSpPr>
        <p:spPr bwMode="auto">
          <a:xfrm>
            <a:off x="439738" y="1836738"/>
            <a:ext cx="1846262" cy="4640262"/>
          </a:xfrm>
          <a:prstGeom prst="rect">
            <a:avLst/>
          </a:prstGeom>
          <a:gradFill rotWithShape="0">
            <a:gsLst>
              <a:gs pos="0">
                <a:srgbClr val="FFCC66"/>
              </a:gs>
              <a:gs pos="100000">
                <a:srgbClr val="FFE5B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6" name="Rectangle 11"/>
          <p:cNvSpPr>
            <a:spLocks noChangeArrowheads="1"/>
          </p:cNvSpPr>
          <p:nvPr/>
        </p:nvSpPr>
        <p:spPr bwMode="auto">
          <a:xfrm>
            <a:off x="446088" y="1411288"/>
            <a:ext cx="8393112" cy="5334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8" name="Rectangle 12"/>
          <p:cNvSpPr>
            <a:spLocks noChangeArrowheads="1"/>
          </p:cNvSpPr>
          <p:nvPr/>
        </p:nvSpPr>
        <p:spPr bwMode="auto">
          <a:xfrm>
            <a:off x="455613" y="1450975"/>
            <a:ext cx="2212975" cy="479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80000"/>
              </a:lnSpc>
              <a:tabLst>
                <a:tab pos="1604963" algn="l"/>
                <a:tab pos="5140325" algn="l"/>
              </a:tabLst>
            </a:pPr>
            <a:r>
              <a:rPr lang="pt-BR"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Área de Preocupação</a:t>
            </a:r>
          </a:p>
        </p:txBody>
      </p:sp>
      <p:sp>
        <p:nvSpPr>
          <p:cNvPr id="50189" name="Rectangle 13"/>
          <p:cNvSpPr>
            <a:spLocks noChangeArrowheads="1"/>
          </p:cNvSpPr>
          <p:nvPr/>
        </p:nvSpPr>
        <p:spPr bwMode="auto">
          <a:xfrm>
            <a:off x="490538" y="2087563"/>
            <a:ext cx="1660525" cy="6746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600" b="1" i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+mn-ea"/>
              </a:rPr>
              <a:t>Preservar o anonimato do participante</a:t>
            </a:r>
            <a:endParaRPr lang="pt-BR" sz="1600" b="1" i="1">
              <a:effectLst>
                <a:outerShdw blurRad="38100" dist="38100" dir="2700000" algn="tl">
                  <a:srgbClr val="FFFFFF"/>
                </a:outerShdw>
              </a:effectLst>
              <a:latin typeface="Times New Roman" charset="0"/>
              <a:ea typeface="+mn-ea"/>
            </a:endParaRPr>
          </a:p>
        </p:txBody>
      </p:sp>
      <p:sp>
        <p:nvSpPr>
          <p:cNvPr id="50190" name="Rectangle 14"/>
          <p:cNvSpPr>
            <a:spLocks noChangeArrowheads="1"/>
          </p:cNvSpPr>
          <p:nvPr/>
        </p:nvSpPr>
        <p:spPr bwMode="auto">
          <a:xfrm>
            <a:off x="2322513" y="2057400"/>
            <a:ext cx="3354387" cy="91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pt-BR" sz="1700" i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Manter os participantes da pesquisa anônimos, mesmo que o cliente queira usá-los para criar uma lista de mala direta</a:t>
            </a:r>
            <a:endParaRPr lang="pt-BR" sz="1700" i="1">
              <a:effectLst>
                <a:outerShdw blurRad="38100" dist="38100" dir="2700000" algn="tl">
                  <a:srgbClr val="FFFFFF"/>
                </a:outerShdw>
              </a:effectLst>
              <a:latin typeface="Times New Roman" charset="0"/>
            </a:endParaRPr>
          </a:p>
        </p:txBody>
      </p:sp>
      <p:sp>
        <p:nvSpPr>
          <p:cNvPr id="50191" name="Rectangle 15"/>
          <p:cNvSpPr>
            <a:spLocks noChangeArrowheads="1"/>
          </p:cNvSpPr>
          <p:nvPr/>
        </p:nvSpPr>
        <p:spPr bwMode="auto">
          <a:xfrm>
            <a:off x="5810250" y="2012950"/>
            <a:ext cx="3181350" cy="501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pt-BR" sz="1700" i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Este é um padrão básico de pesquisas éticas</a:t>
            </a:r>
            <a:endParaRPr lang="pt-BR" sz="1700" b="1" i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50192" name="Rectangle 16"/>
          <p:cNvSpPr>
            <a:spLocks noChangeArrowheads="1"/>
          </p:cNvSpPr>
          <p:nvPr/>
        </p:nvSpPr>
        <p:spPr bwMode="auto">
          <a:xfrm>
            <a:off x="481013" y="3063875"/>
            <a:ext cx="1804987" cy="6746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pt-BR" sz="1600" b="1" i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Expor os participantes a tensão mental</a:t>
            </a:r>
          </a:p>
        </p:txBody>
      </p:sp>
      <p:sp>
        <p:nvSpPr>
          <p:cNvPr id="50193" name="Rectangle 17"/>
          <p:cNvSpPr>
            <a:spLocks noChangeArrowheads="1"/>
          </p:cNvSpPr>
          <p:nvPr/>
        </p:nvSpPr>
        <p:spPr bwMode="auto">
          <a:xfrm>
            <a:off x="473075" y="4038600"/>
            <a:ext cx="1889125" cy="10652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pt-BR" sz="1600" b="1" i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Fazer aos participantes perguntas contra seus próprios interesses</a:t>
            </a:r>
          </a:p>
        </p:txBody>
      </p:sp>
      <p:sp>
        <p:nvSpPr>
          <p:cNvPr id="50194" name="Rectangle 18"/>
          <p:cNvSpPr>
            <a:spLocks noChangeArrowheads="1"/>
          </p:cNvSpPr>
          <p:nvPr/>
        </p:nvSpPr>
        <p:spPr bwMode="auto">
          <a:xfrm>
            <a:off x="2354263" y="1495425"/>
            <a:ext cx="16367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tabLst>
                <a:tab pos="1604963" algn="l"/>
                <a:tab pos="5140325" algn="l"/>
              </a:tabLst>
            </a:pPr>
            <a:r>
              <a:rPr lang="pt-BR"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Exemplo</a:t>
            </a:r>
          </a:p>
        </p:txBody>
      </p:sp>
      <p:sp>
        <p:nvSpPr>
          <p:cNvPr id="50195" name="Rectangle 19"/>
          <p:cNvSpPr>
            <a:spLocks noChangeArrowheads="1"/>
          </p:cNvSpPr>
          <p:nvPr/>
        </p:nvSpPr>
        <p:spPr bwMode="auto">
          <a:xfrm>
            <a:off x="5859463" y="1495425"/>
            <a:ext cx="2446337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tabLst>
                <a:tab pos="1604963" algn="l"/>
                <a:tab pos="5140325" algn="l"/>
              </a:tabLst>
            </a:pPr>
            <a:r>
              <a:rPr lang="pt-BR"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Padrões Éticos</a:t>
            </a:r>
          </a:p>
        </p:txBody>
      </p:sp>
      <p:sp>
        <p:nvSpPr>
          <p:cNvPr id="50196" name="Rectangle 20"/>
          <p:cNvSpPr>
            <a:spLocks noChangeArrowheads="1"/>
          </p:cNvSpPr>
          <p:nvPr/>
        </p:nvSpPr>
        <p:spPr bwMode="auto">
          <a:xfrm>
            <a:off x="5770563" y="3048000"/>
            <a:ext cx="2916237" cy="91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pt-BR" sz="1700" i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Quando a tensão for inevitável, o pesquisador deve conversar depois com os sujeitos</a:t>
            </a:r>
          </a:p>
        </p:txBody>
      </p:sp>
      <p:sp>
        <p:nvSpPr>
          <p:cNvPr id="50197" name="Rectangle 21"/>
          <p:cNvSpPr>
            <a:spLocks noChangeArrowheads="1"/>
          </p:cNvSpPr>
          <p:nvPr/>
        </p:nvSpPr>
        <p:spPr bwMode="auto">
          <a:xfrm>
            <a:off x="2324100" y="3049588"/>
            <a:ext cx="3390900" cy="1327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pt-BR" sz="1700" i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Chegar atrasado para uma entrevista marcada; conduzir experimentos em que os sujeitos fiquem constrangidos por sua falta de conhecimento sobre o tema</a:t>
            </a:r>
          </a:p>
        </p:txBody>
      </p:sp>
      <p:sp>
        <p:nvSpPr>
          <p:cNvPr id="50198" name="Rectangle 22"/>
          <p:cNvSpPr>
            <a:spLocks noChangeArrowheads="1"/>
          </p:cNvSpPr>
          <p:nvPr/>
        </p:nvSpPr>
        <p:spPr bwMode="auto">
          <a:xfrm>
            <a:off x="2324100" y="4419600"/>
            <a:ext cx="3181350" cy="91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pt-BR" sz="1700" i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Perguntar sobre a aceitabilidade de vários preços a fim de planejar um aumento de preços</a:t>
            </a:r>
          </a:p>
        </p:txBody>
      </p:sp>
      <p:sp>
        <p:nvSpPr>
          <p:cNvPr id="50199" name="Rectangle 23"/>
          <p:cNvSpPr>
            <a:spLocks noChangeArrowheads="1"/>
          </p:cNvSpPr>
          <p:nvPr/>
        </p:nvSpPr>
        <p:spPr bwMode="auto">
          <a:xfrm>
            <a:off x="5770563" y="4362450"/>
            <a:ext cx="3181350" cy="91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pt-BR" sz="1700" i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Tais questões tendem a colocar os padrões éticos em conflito com padrões técnicos para uma pesquisa acurada</a:t>
            </a:r>
          </a:p>
        </p:txBody>
      </p:sp>
      <p:sp>
        <p:nvSpPr>
          <p:cNvPr id="50200" name="Rectangle 24"/>
          <p:cNvSpPr>
            <a:spLocks noChangeArrowheads="1"/>
          </p:cNvSpPr>
          <p:nvPr/>
        </p:nvSpPr>
        <p:spPr bwMode="auto">
          <a:xfrm>
            <a:off x="481013" y="5427663"/>
            <a:ext cx="1728787" cy="8207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60000"/>
              </a:lnSpc>
              <a:spcBef>
                <a:spcPct val="50000"/>
              </a:spcBef>
            </a:pPr>
            <a:r>
              <a:rPr lang="pt-BR" sz="1600" b="1" i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Usar </a:t>
            </a:r>
          </a:p>
          <a:p>
            <a:pPr eaLnBrk="0" hangingPunct="0">
              <a:lnSpc>
                <a:spcPct val="30000"/>
              </a:lnSpc>
              <a:spcBef>
                <a:spcPct val="50000"/>
              </a:spcBef>
            </a:pPr>
            <a:r>
              <a:rPr lang="pt-BR" sz="1600" b="1" i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equipamentos</a:t>
            </a:r>
          </a:p>
          <a:p>
            <a:pPr eaLnBrk="0" hangingPunct="0">
              <a:lnSpc>
                <a:spcPct val="30000"/>
              </a:lnSpc>
              <a:spcBef>
                <a:spcPct val="50000"/>
              </a:spcBef>
            </a:pPr>
            <a:r>
              <a:rPr lang="pt-BR" sz="1600" b="1" i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e técnicas </a:t>
            </a:r>
          </a:p>
          <a:p>
            <a:pPr eaLnBrk="0" hangingPunct="0">
              <a:lnSpc>
                <a:spcPct val="30000"/>
              </a:lnSpc>
              <a:spcBef>
                <a:spcPct val="50000"/>
              </a:spcBef>
            </a:pPr>
            <a:r>
              <a:rPr lang="pt-BR" sz="1600" b="1" i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especiais</a:t>
            </a:r>
          </a:p>
        </p:txBody>
      </p:sp>
      <p:sp>
        <p:nvSpPr>
          <p:cNvPr id="50201" name="Rectangle 25"/>
          <p:cNvSpPr>
            <a:spLocks noChangeArrowheads="1"/>
          </p:cNvSpPr>
          <p:nvPr/>
        </p:nvSpPr>
        <p:spPr bwMode="auto">
          <a:xfrm>
            <a:off x="2324100" y="5410200"/>
            <a:ext cx="3181350" cy="91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pt-BR" sz="1700" i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Usar equipamentos para medir respostas fisiológicas a um produto ou mensagem promocional</a:t>
            </a:r>
          </a:p>
        </p:txBody>
      </p:sp>
      <p:sp>
        <p:nvSpPr>
          <p:cNvPr id="50202" name="Rectangle 26"/>
          <p:cNvSpPr>
            <a:spLocks noChangeArrowheads="1"/>
          </p:cNvSpPr>
          <p:nvPr/>
        </p:nvSpPr>
        <p:spPr bwMode="auto">
          <a:xfrm>
            <a:off x="5770563" y="5486400"/>
            <a:ext cx="3181350" cy="708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pt-BR" sz="1700" i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Tais equipamentos devem ter manutenção adequada para evitar ferimentos</a:t>
            </a:r>
          </a:p>
        </p:txBody>
      </p:sp>
      <p:sp>
        <p:nvSpPr>
          <p:cNvPr id="17432" name="Text Box 31"/>
          <p:cNvSpPr txBox="1">
            <a:spLocks noChangeArrowheads="1"/>
          </p:cNvSpPr>
          <p:nvPr/>
        </p:nvSpPr>
        <p:spPr bwMode="auto">
          <a:xfrm>
            <a:off x="152400" y="6583363"/>
            <a:ext cx="307657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700">
                <a:latin typeface="Arial" charset="0"/>
              </a:rPr>
              <a:t>Copyright © 2015 Laury A. Bueno – Administração Mercadológica • MKT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8" name="Rectangle 28"/>
          <p:cNvSpPr>
            <a:spLocks noChangeArrowheads="1"/>
          </p:cNvSpPr>
          <p:nvPr/>
        </p:nvSpPr>
        <p:spPr bwMode="auto">
          <a:xfrm>
            <a:off x="1905000" y="5105400"/>
            <a:ext cx="6934200" cy="1524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6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latin typeface="Verdana" pitchFamily="34" charset="0"/>
              <a:ea typeface="+mn-ea"/>
            </a:endParaRPr>
          </a:p>
        </p:txBody>
      </p:sp>
      <p:sp>
        <p:nvSpPr>
          <p:cNvPr id="51229" name="Rectangle 29"/>
          <p:cNvSpPr>
            <a:spLocks noChangeArrowheads="1"/>
          </p:cNvSpPr>
          <p:nvPr/>
        </p:nvSpPr>
        <p:spPr bwMode="auto">
          <a:xfrm>
            <a:off x="1905000" y="4419600"/>
            <a:ext cx="6934200" cy="6858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6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latin typeface="Verdana" pitchFamily="34" charset="0"/>
              <a:ea typeface="+mn-ea"/>
            </a:endParaRPr>
          </a:p>
        </p:txBody>
      </p:sp>
      <p:sp>
        <p:nvSpPr>
          <p:cNvPr id="51230" name="Rectangle 30"/>
          <p:cNvSpPr>
            <a:spLocks noChangeArrowheads="1"/>
          </p:cNvSpPr>
          <p:nvPr/>
        </p:nvSpPr>
        <p:spPr bwMode="auto">
          <a:xfrm>
            <a:off x="1905000" y="3200400"/>
            <a:ext cx="6934200" cy="12192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6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latin typeface="Verdana" pitchFamily="34" charset="0"/>
              <a:ea typeface="+mn-ea"/>
            </a:endParaRPr>
          </a:p>
        </p:txBody>
      </p:sp>
      <p:sp>
        <p:nvSpPr>
          <p:cNvPr id="51231" name="Rectangle 31"/>
          <p:cNvSpPr>
            <a:spLocks noChangeArrowheads="1"/>
          </p:cNvSpPr>
          <p:nvPr/>
        </p:nvSpPr>
        <p:spPr bwMode="auto">
          <a:xfrm>
            <a:off x="1905000" y="1905000"/>
            <a:ext cx="6934200" cy="12954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6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latin typeface="Verdana" pitchFamily="34" charset="0"/>
              <a:ea typeface="+mn-ea"/>
            </a:endParaRPr>
          </a:p>
        </p:txBody>
      </p:sp>
      <p:sp>
        <p:nvSpPr>
          <p:cNvPr id="18438" name="Rectangle 10"/>
          <p:cNvSpPr>
            <a:spLocks noChangeArrowheads="1"/>
          </p:cNvSpPr>
          <p:nvPr/>
        </p:nvSpPr>
        <p:spPr bwMode="auto">
          <a:xfrm>
            <a:off x="439738" y="1951038"/>
            <a:ext cx="1998662" cy="4678362"/>
          </a:xfrm>
          <a:prstGeom prst="rect">
            <a:avLst/>
          </a:prstGeom>
          <a:gradFill rotWithShape="0">
            <a:gsLst>
              <a:gs pos="0">
                <a:srgbClr val="FFCC66"/>
              </a:gs>
              <a:gs pos="100000">
                <a:srgbClr val="FFE5B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Rectangle 11"/>
          <p:cNvSpPr>
            <a:spLocks noChangeArrowheads="1"/>
          </p:cNvSpPr>
          <p:nvPr/>
        </p:nvSpPr>
        <p:spPr bwMode="auto">
          <a:xfrm>
            <a:off x="446088" y="1411288"/>
            <a:ext cx="8393112" cy="523875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2" name="Rectangle 12"/>
          <p:cNvSpPr>
            <a:spLocks noChangeArrowheads="1"/>
          </p:cNvSpPr>
          <p:nvPr/>
        </p:nvSpPr>
        <p:spPr bwMode="auto">
          <a:xfrm>
            <a:off x="455613" y="1447800"/>
            <a:ext cx="1968500" cy="479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80000"/>
              </a:lnSpc>
              <a:tabLst>
                <a:tab pos="1604963" algn="l"/>
                <a:tab pos="5140325" algn="l"/>
              </a:tabLst>
            </a:pPr>
            <a:r>
              <a:rPr lang="pt-BR"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Área de Preocupação</a:t>
            </a:r>
          </a:p>
        </p:txBody>
      </p:sp>
      <p:sp>
        <p:nvSpPr>
          <p:cNvPr id="51213" name="Rectangle 13"/>
          <p:cNvSpPr>
            <a:spLocks noChangeArrowheads="1"/>
          </p:cNvSpPr>
          <p:nvPr/>
        </p:nvSpPr>
        <p:spPr bwMode="auto">
          <a:xfrm>
            <a:off x="490538" y="2058988"/>
            <a:ext cx="1871662" cy="106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pt-BR" sz="1600" b="1" i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Envolver os participantes em pesquisas sem o seu conhecimento</a:t>
            </a:r>
          </a:p>
        </p:txBody>
      </p:sp>
      <p:sp>
        <p:nvSpPr>
          <p:cNvPr id="51214" name="Rectangle 14"/>
          <p:cNvSpPr>
            <a:spLocks noChangeArrowheads="1"/>
          </p:cNvSpPr>
          <p:nvPr/>
        </p:nvSpPr>
        <p:spPr bwMode="auto">
          <a:xfrm>
            <a:off x="2481263" y="2041525"/>
            <a:ext cx="3386137" cy="479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pt-BR" sz="1600" i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Observar secretamente o comportamento de compradores</a:t>
            </a:r>
          </a:p>
        </p:txBody>
      </p:sp>
      <p:sp>
        <p:nvSpPr>
          <p:cNvPr id="51215" name="Rectangle 15"/>
          <p:cNvSpPr>
            <a:spLocks noChangeArrowheads="1"/>
          </p:cNvSpPr>
          <p:nvPr/>
        </p:nvSpPr>
        <p:spPr bwMode="auto">
          <a:xfrm>
            <a:off x="5619750" y="2006600"/>
            <a:ext cx="3181350" cy="1117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pt-BR" sz="1600" i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O consentimento informado é um padrão ético básico, a menos que esteja envolvido um risco mínimo para os sujeitos e que a pesquisa não possa ser executada com consentimento</a:t>
            </a:r>
          </a:p>
        </p:txBody>
      </p:sp>
      <p:sp>
        <p:nvSpPr>
          <p:cNvPr id="51216" name="Rectangle 16"/>
          <p:cNvSpPr>
            <a:spLocks noChangeArrowheads="1"/>
          </p:cNvSpPr>
          <p:nvPr/>
        </p:nvSpPr>
        <p:spPr bwMode="auto">
          <a:xfrm>
            <a:off x="481013" y="3602038"/>
            <a:ext cx="1660525" cy="2841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pt-BR" sz="1600" b="1" i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Trapacear</a:t>
            </a:r>
          </a:p>
        </p:txBody>
      </p:sp>
      <p:sp>
        <p:nvSpPr>
          <p:cNvPr id="51217" name="Rectangle 17"/>
          <p:cNvSpPr>
            <a:spLocks noChangeArrowheads="1"/>
          </p:cNvSpPr>
          <p:nvPr/>
        </p:nvSpPr>
        <p:spPr bwMode="auto">
          <a:xfrm>
            <a:off x="481013" y="4592638"/>
            <a:ext cx="1660525" cy="2841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pt-BR" sz="1600" b="1" i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Usar coerção</a:t>
            </a:r>
          </a:p>
        </p:txBody>
      </p:sp>
      <p:sp>
        <p:nvSpPr>
          <p:cNvPr id="51218" name="Rectangle 18"/>
          <p:cNvSpPr>
            <a:spLocks noChangeArrowheads="1"/>
          </p:cNvSpPr>
          <p:nvPr/>
        </p:nvSpPr>
        <p:spPr bwMode="auto">
          <a:xfrm>
            <a:off x="2362200" y="1495425"/>
            <a:ext cx="1636713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tabLst>
                <a:tab pos="1604963" algn="l"/>
                <a:tab pos="5140325" algn="l"/>
              </a:tabLst>
            </a:pPr>
            <a:r>
              <a:rPr lang="pt-BR"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Exemplo</a:t>
            </a:r>
          </a:p>
        </p:txBody>
      </p:sp>
      <p:sp>
        <p:nvSpPr>
          <p:cNvPr id="51219" name="Rectangle 19"/>
          <p:cNvSpPr>
            <a:spLocks noChangeArrowheads="1"/>
          </p:cNvSpPr>
          <p:nvPr/>
        </p:nvSpPr>
        <p:spPr bwMode="auto">
          <a:xfrm>
            <a:off x="5637213" y="1495425"/>
            <a:ext cx="2446337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tabLst>
                <a:tab pos="1604963" algn="l"/>
                <a:tab pos="5140325" algn="l"/>
              </a:tabLst>
            </a:pPr>
            <a:r>
              <a:rPr lang="pt-BR"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Padrões Éticos</a:t>
            </a:r>
          </a:p>
        </p:txBody>
      </p:sp>
      <p:sp>
        <p:nvSpPr>
          <p:cNvPr id="51220" name="Rectangle 20"/>
          <p:cNvSpPr>
            <a:spLocks noChangeArrowheads="1"/>
          </p:cNvSpPr>
          <p:nvPr/>
        </p:nvSpPr>
        <p:spPr bwMode="auto">
          <a:xfrm>
            <a:off x="5619750" y="3225800"/>
            <a:ext cx="3181350" cy="1117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pt-BR" sz="1600" i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O consentimento informado parcial é considerado ético apenas se houver um risco mínimo para os sujeitos e se a pesquisa não puder ser executada de outra maneira</a:t>
            </a:r>
          </a:p>
        </p:txBody>
      </p:sp>
      <p:sp>
        <p:nvSpPr>
          <p:cNvPr id="51221" name="Rectangle 21"/>
          <p:cNvSpPr>
            <a:spLocks noChangeArrowheads="1"/>
          </p:cNvSpPr>
          <p:nvPr/>
        </p:nvSpPr>
        <p:spPr bwMode="auto">
          <a:xfrm>
            <a:off x="2457450" y="3200400"/>
            <a:ext cx="3181350" cy="869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pt-BR" sz="1600" i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Mostrar aos sujeitos amostras de anúncios sem avisar que eles terão de passar por um teste de memorização depois</a:t>
            </a:r>
          </a:p>
        </p:txBody>
      </p:sp>
      <p:sp>
        <p:nvSpPr>
          <p:cNvPr id="51222" name="Rectangle 22"/>
          <p:cNvSpPr>
            <a:spLocks noChangeArrowheads="1"/>
          </p:cNvSpPr>
          <p:nvPr/>
        </p:nvSpPr>
        <p:spPr bwMode="auto">
          <a:xfrm>
            <a:off x="2479675" y="4419600"/>
            <a:ext cx="3311525" cy="6746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pt-BR" sz="1600" i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Perturbar os consumidores solicitando repetidamente entrevistas por telefone</a:t>
            </a:r>
          </a:p>
        </p:txBody>
      </p:sp>
      <p:sp>
        <p:nvSpPr>
          <p:cNvPr id="51223" name="Rectangle 23"/>
          <p:cNvSpPr>
            <a:spLocks noChangeArrowheads="1"/>
          </p:cNvSpPr>
          <p:nvPr/>
        </p:nvSpPr>
        <p:spPr bwMode="auto">
          <a:xfrm>
            <a:off x="5607050" y="4495800"/>
            <a:ext cx="3181350" cy="479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pt-BR" sz="1600" i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A coerção é antiética e tende a distorcer os resultados</a:t>
            </a:r>
          </a:p>
        </p:txBody>
      </p:sp>
      <p:sp>
        <p:nvSpPr>
          <p:cNvPr id="51224" name="Rectangle 24"/>
          <p:cNvSpPr>
            <a:spLocks noChangeArrowheads="1"/>
          </p:cNvSpPr>
          <p:nvPr/>
        </p:nvSpPr>
        <p:spPr bwMode="auto">
          <a:xfrm>
            <a:off x="481013" y="5411788"/>
            <a:ext cx="1957387" cy="869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pt-BR" sz="1600" b="1" i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Privar os participantes de seu direito à autodeterminação</a:t>
            </a:r>
          </a:p>
        </p:txBody>
      </p:sp>
      <p:sp>
        <p:nvSpPr>
          <p:cNvPr id="51225" name="Rectangle 25"/>
          <p:cNvSpPr>
            <a:spLocks noChangeArrowheads="1"/>
          </p:cNvSpPr>
          <p:nvPr/>
        </p:nvSpPr>
        <p:spPr bwMode="auto">
          <a:xfrm>
            <a:off x="2479675" y="5105400"/>
            <a:ext cx="3311525" cy="1455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pt-BR" sz="1600" i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Submeter os participantes a mudanças inesperadas, como num teste de sabor em que eles não conseguem identificar sua marca preferida e, subitamente, perdem a confiança em sua capacidade de julgamento</a:t>
            </a:r>
          </a:p>
        </p:txBody>
      </p:sp>
      <p:sp>
        <p:nvSpPr>
          <p:cNvPr id="51226" name="Rectangle 26"/>
          <p:cNvSpPr>
            <a:spLocks noChangeArrowheads="1"/>
          </p:cNvSpPr>
          <p:nvPr/>
        </p:nvSpPr>
        <p:spPr bwMode="auto">
          <a:xfrm>
            <a:off x="5607050" y="5149850"/>
            <a:ext cx="3181350" cy="869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pt-BR" sz="1600" i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Os pesquisadores devem tentar restaurar os participantes a sua condição original quando isso acontecer</a:t>
            </a:r>
          </a:p>
        </p:txBody>
      </p:sp>
      <p:sp>
        <p:nvSpPr>
          <p:cNvPr id="18455" name="Rectangle 32"/>
          <p:cNvSpPr>
            <a:spLocks noChangeArrowheads="1"/>
          </p:cNvSpPr>
          <p:nvPr/>
        </p:nvSpPr>
        <p:spPr bwMode="auto">
          <a:xfrm>
            <a:off x="534988" y="228600"/>
            <a:ext cx="8228012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 algn="ctr" eaLnBrk="0" hangingPunct="0">
              <a:lnSpc>
                <a:spcPct val="90000"/>
              </a:lnSpc>
            </a:pPr>
            <a:r>
              <a:rPr lang="pt-BR" sz="3600" b="1">
                <a:solidFill>
                  <a:schemeClr val="tx2"/>
                </a:solidFill>
                <a:latin typeface="Arial" charset="0"/>
              </a:rPr>
              <a:t>ÁREAS DE PREOCUPAÇÃO ÉTICA EM PESQUISAS DE MARKETING - II</a:t>
            </a:r>
          </a:p>
        </p:txBody>
      </p:sp>
      <p:sp>
        <p:nvSpPr>
          <p:cNvPr id="18456" name="Text Box 33"/>
          <p:cNvSpPr txBox="1">
            <a:spLocks noChangeArrowheads="1"/>
          </p:cNvSpPr>
          <p:nvPr/>
        </p:nvSpPr>
        <p:spPr bwMode="auto">
          <a:xfrm>
            <a:off x="152400" y="6583363"/>
            <a:ext cx="307657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700">
                <a:latin typeface="Arial" charset="0"/>
              </a:rPr>
              <a:t>Copyright © 2015 Laury A. Bueno – Administração Mercadológica • MKT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538" y="177463"/>
            <a:ext cx="8162925" cy="1446550"/>
          </a:xfrm>
        </p:spPr>
        <p:txBody>
          <a:bodyPr/>
          <a:lstStyle/>
          <a:p>
            <a:pPr algn="ctr"/>
            <a:r>
              <a:rPr lang="en-US" dirty="0" err="1"/>
              <a:t>Diferença</a:t>
            </a:r>
            <a:r>
              <a:rPr lang="en-US" dirty="0"/>
              <a:t> entre </a:t>
            </a:r>
            <a:r>
              <a:rPr lang="en-US" dirty="0" err="1"/>
              <a:t>pesquisa</a:t>
            </a:r>
            <a:r>
              <a:rPr lang="en-US" dirty="0"/>
              <a:t> </a:t>
            </a:r>
            <a:r>
              <a:rPr lang="en-US" dirty="0" err="1"/>
              <a:t>qualitativa</a:t>
            </a:r>
            <a:r>
              <a:rPr lang="en-US" dirty="0"/>
              <a:t> e </a:t>
            </a:r>
            <a:r>
              <a:rPr lang="en-US" dirty="0" err="1" smtClean="0"/>
              <a:t>quantitativa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2813" y="2625080"/>
            <a:ext cx="8110537" cy="2676128"/>
          </a:xfrm>
        </p:spPr>
        <p:txBody>
          <a:bodyPr/>
          <a:lstStyle/>
          <a:p>
            <a:pPr lvl="0"/>
            <a:endParaRPr lang="en-US" dirty="0" smtClean="0"/>
          </a:p>
          <a:p>
            <a:pPr lvl="0"/>
            <a:r>
              <a:rPr lang="en-US" sz="2400" dirty="0" smtClean="0"/>
              <a:t>Uma </a:t>
            </a:r>
            <a:r>
              <a:rPr lang="en-US" sz="2400" dirty="0" err="1"/>
              <a:t>vez</a:t>
            </a:r>
            <a:r>
              <a:rPr lang="en-US" sz="2400" dirty="0"/>
              <a:t> </a:t>
            </a:r>
            <a:r>
              <a:rPr lang="en-US" sz="2400" dirty="0" err="1"/>
              <a:t>definido</a:t>
            </a:r>
            <a:r>
              <a:rPr lang="en-US" sz="2400" dirty="0"/>
              <a:t> o </a:t>
            </a:r>
            <a:r>
              <a:rPr lang="en-US" sz="2400" dirty="0" err="1"/>
              <a:t>tema</a:t>
            </a:r>
            <a:r>
              <a:rPr lang="en-US" sz="2400" dirty="0"/>
              <a:t> da </a:t>
            </a:r>
            <a:r>
              <a:rPr lang="en-US" sz="2400" dirty="0" err="1"/>
              <a:t>pesquisa</a:t>
            </a:r>
            <a:r>
              <a:rPr lang="en-US" sz="2400" dirty="0"/>
              <a:t>, </a:t>
            </a:r>
            <a:r>
              <a:rPr lang="en-US" sz="2400" dirty="0" err="1"/>
              <a:t>deve</a:t>
            </a:r>
            <a:r>
              <a:rPr lang="en-US" sz="2400" dirty="0"/>
              <a:t>-se </a:t>
            </a:r>
            <a:r>
              <a:rPr lang="en-US" sz="2400" dirty="0" err="1"/>
              <a:t>escolher</a:t>
            </a:r>
            <a:r>
              <a:rPr lang="en-US" sz="2400" dirty="0"/>
              <a:t> entre </a:t>
            </a:r>
            <a:r>
              <a:rPr lang="en-US" sz="2400" dirty="0" err="1"/>
              <a:t>realizar</a:t>
            </a:r>
            <a:r>
              <a:rPr lang="en-US" sz="2400" dirty="0"/>
              <a:t> </a:t>
            </a:r>
            <a:r>
              <a:rPr lang="en-US" sz="2400" dirty="0" err="1"/>
              <a:t>uma</a:t>
            </a:r>
            <a:r>
              <a:rPr lang="en-US" sz="2400" dirty="0"/>
              <a:t> </a:t>
            </a:r>
            <a:r>
              <a:rPr lang="en-US" sz="2400" dirty="0" err="1"/>
              <a:t>pesquisa</a:t>
            </a:r>
            <a:r>
              <a:rPr lang="en-US" sz="2400" dirty="0"/>
              <a:t> </a:t>
            </a:r>
            <a:r>
              <a:rPr lang="en-US" sz="2400" dirty="0" err="1"/>
              <a:t>qualitativa</a:t>
            </a:r>
            <a:r>
              <a:rPr lang="en-US" sz="2400" dirty="0"/>
              <a:t> </a:t>
            </a:r>
            <a:r>
              <a:rPr lang="en-US" sz="2400" dirty="0" err="1"/>
              <a:t>ou</a:t>
            </a:r>
            <a:r>
              <a:rPr lang="en-US" sz="2400" dirty="0"/>
              <a:t> </a:t>
            </a:r>
            <a:r>
              <a:rPr lang="en-US" sz="2400" dirty="0" err="1"/>
              <a:t>uma</a:t>
            </a:r>
            <a:r>
              <a:rPr lang="en-US" sz="2400" dirty="0"/>
              <a:t> </a:t>
            </a:r>
            <a:r>
              <a:rPr lang="en-US" sz="2400" dirty="0" err="1"/>
              <a:t>quantitativa</a:t>
            </a:r>
            <a:r>
              <a:rPr lang="en-US" sz="2400" dirty="0"/>
              <a:t>. Uma </a:t>
            </a:r>
            <a:r>
              <a:rPr lang="en-US" sz="2400" dirty="0" err="1"/>
              <a:t>não</a:t>
            </a:r>
            <a:r>
              <a:rPr lang="en-US" sz="2400" dirty="0"/>
              <a:t> </a:t>
            </a:r>
            <a:r>
              <a:rPr lang="en-US" sz="2400" dirty="0" err="1"/>
              <a:t>substitui</a:t>
            </a:r>
            <a:r>
              <a:rPr lang="en-US" sz="2400" dirty="0"/>
              <a:t> a </a:t>
            </a:r>
            <a:r>
              <a:rPr lang="en-US" sz="2400" dirty="0" err="1"/>
              <a:t>outra</a:t>
            </a:r>
            <a:r>
              <a:rPr lang="en-US" sz="2400" dirty="0"/>
              <a:t>: </a:t>
            </a:r>
            <a:r>
              <a:rPr lang="en-US" sz="2400" dirty="0" err="1"/>
              <a:t>elas</a:t>
            </a:r>
            <a:r>
              <a:rPr lang="en-US" sz="2400" dirty="0"/>
              <a:t> se </a:t>
            </a:r>
            <a:r>
              <a:rPr lang="en-US" sz="2400" dirty="0" err="1"/>
              <a:t>complementam</a:t>
            </a:r>
            <a:r>
              <a:rPr lang="en-US" sz="2400" dirty="0" smtClean="0"/>
              <a:t>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810155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2813" y="2697088"/>
            <a:ext cx="8110537" cy="2964160"/>
          </a:xfrm>
        </p:spPr>
        <p:txBody>
          <a:bodyPr/>
          <a:lstStyle/>
          <a:p>
            <a:pPr lvl="0"/>
            <a:r>
              <a:rPr lang="en-US" sz="2400" dirty="0"/>
              <a:t>As </a:t>
            </a:r>
            <a:r>
              <a:rPr lang="en-US" sz="2400" dirty="0" err="1"/>
              <a:t>pesquisas</a:t>
            </a:r>
            <a:r>
              <a:rPr lang="en-US" sz="2400" dirty="0"/>
              <a:t> </a:t>
            </a:r>
            <a:r>
              <a:rPr lang="en-US" sz="2400" dirty="0" err="1"/>
              <a:t>qualitativas</a:t>
            </a:r>
            <a:r>
              <a:rPr lang="en-US" sz="2400" dirty="0"/>
              <a:t> </a:t>
            </a:r>
            <a:r>
              <a:rPr lang="en-US" sz="2400" dirty="0" err="1"/>
              <a:t>têm</a:t>
            </a:r>
            <a:r>
              <a:rPr lang="en-US" sz="2400" dirty="0"/>
              <a:t> </a:t>
            </a:r>
            <a:r>
              <a:rPr lang="en-US" sz="2400" dirty="0" err="1"/>
              <a:t>caráter</a:t>
            </a:r>
            <a:r>
              <a:rPr lang="en-US" sz="2400" dirty="0"/>
              <a:t> </a:t>
            </a:r>
            <a:r>
              <a:rPr lang="en-US" sz="2400" dirty="0" err="1"/>
              <a:t>exploratório</a:t>
            </a:r>
            <a:r>
              <a:rPr lang="en-US" sz="2400" dirty="0"/>
              <a:t>: </a:t>
            </a:r>
            <a:r>
              <a:rPr lang="en-US" sz="2400" dirty="0" err="1"/>
              <a:t>estimulam</a:t>
            </a:r>
            <a:r>
              <a:rPr lang="en-US" sz="2400" dirty="0"/>
              <a:t> </a:t>
            </a:r>
            <a:r>
              <a:rPr lang="en-US" sz="2400" dirty="0" err="1"/>
              <a:t>os</a:t>
            </a:r>
            <a:r>
              <a:rPr lang="en-US" sz="2400" dirty="0"/>
              <a:t> </a:t>
            </a:r>
            <a:r>
              <a:rPr lang="en-US" sz="2400" dirty="0" err="1"/>
              <a:t>entrevistados</a:t>
            </a:r>
            <a:r>
              <a:rPr lang="en-US" sz="2400" dirty="0"/>
              <a:t> a </a:t>
            </a:r>
            <a:r>
              <a:rPr lang="en-US" sz="2400" dirty="0" err="1"/>
              <a:t>pensar</a:t>
            </a:r>
            <a:r>
              <a:rPr lang="en-US" sz="2400" dirty="0"/>
              <a:t> e </a:t>
            </a:r>
            <a:r>
              <a:rPr lang="en-US" sz="2400" dirty="0" err="1"/>
              <a:t>falar</a:t>
            </a:r>
            <a:r>
              <a:rPr lang="en-US" sz="2400" dirty="0"/>
              <a:t> </a:t>
            </a:r>
            <a:r>
              <a:rPr lang="en-US" sz="2400" dirty="0" err="1"/>
              <a:t>livremente</a:t>
            </a:r>
            <a:r>
              <a:rPr lang="en-US" sz="2400" dirty="0"/>
              <a:t> </a:t>
            </a:r>
            <a:r>
              <a:rPr lang="en-US" sz="2400" dirty="0" err="1"/>
              <a:t>sobre</a:t>
            </a:r>
            <a:r>
              <a:rPr lang="en-US" sz="2400" dirty="0"/>
              <a:t> </a:t>
            </a:r>
            <a:r>
              <a:rPr lang="en-US" sz="2400" dirty="0" err="1"/>
              <a:t>algum</a:t>
            </a:r>
            <a:r>
              <a:rPr lang="en-US" sz="2400" dirty="0"/>
              <a:t> </a:t>
            </a:r>
            <a:r>
              <a:rPr lang="en-US" sz="2400" dirty="0" err="1"/>
              <a:t>tema,objeto</a:t>
            </a:r>
            <a:r>
              <a:rPr lang="en-US" sz="2400" dirty="0"/>
              <a:t> </a:t>
            </a:r>
            <a:r>
              <a:rPr lang="en-US" sz="2400" dirty="0" err="1"/>
              <a:t>ou</a:t>
            </a:r>
            <a:r>
              <a:rPr lang="en-US" sz="2400" dirty="0"/>
              <a:t> </a:t>
            </a:r>
            <a:r>
              <a:rPr lang="en-US" sz="2400" dirty="0" err="1"/>
              <a:t>conceito</a:t>
            </a:r>
            <a:r>
              <a:rPr lang="en-US" sz="2400" dirty="0"/>
              <a:t>. </a:t>
            </a:r>
            <a:r>
              <a:rPr lang="en-US" sz="2400" dirty="0" err="1"/>
              <a:t>Elas</a:t>
            </a:r>
            <a:r>
              <a:rPr lang="en-US" sz="2400" dirty="0"/>
              <a:t> </a:t>
            </a:r>
            <a:r>
              <a:rPr lang="en-US" sz="2400" dirty="0" err="1"/>
              <a:t>fazem</a:t>
            </a:r>
            <a:r>
              <a:rPr lang="en-US" sz="2400" dirty="0"/>
              <a:t> </a:t>
            </a:r>
            <a:r>
              <a:rPr lang="en-US" sz="2400" dirty="0" err="1"/>
              <a:t>emergir</a:t>
            </a:r>
            <a:r>
              <a:rPr lang="en-US" sz="2400" dirty="0"/>
              <a:t> </a:t>
            </a:r>
            <a:r>
              <a:rPr lang="en-US" sz="2400" dirty="0" err="1"/>
              <a:t>aspectos</a:t>
            </a:r>
            <a:r>
              <a:rPr lang="en-US" sz="2400" dirty="0"/>
              <a:t> </a:t>
            </a:r>
            <a:r>
              <a:rPr lang="en-US" sz="2400" dirty="0" err="1"/>
              <a:t>subjetivos</a:t>
            </a:r>
            <a:r>
              <a:rPr lang="en-US" sz="2400" dirty="0"/>
              <a:t>, </a:t>
            </a:r>
            <a:r>
              <a:rPr lang="en-US" sz="2400" dirty="0" err="1"/>
              <a:t>atingem</a:t>
            </a:r>
            <a:r>
              <a:rPr lang="en-US" sz="2400" dirty="0"/>
              <a:t> </a:t>
            </a:r>
            <a:r>
              <a:rPr lang="en-US" sz="2400" dirty="0" err="1"/>
              <a:t>motivações</a:t>
            </a:r>
            <a:r>
              <a:rPr lang="en-US" sz="2400" dirty="0"/>
              <a:t> </a:t>
            </a:r>
            <a:r>
              <a:rPr lang="en-US" sz="2400" dirty="0" err="1"/>
              <a:t>não</a:t>
            </a:r>
            <a:r>
              <a:rPr lang="en-US" sz="2400" dirty="0"/>
              <a:t> </a:t>
            </a:r>
            <a:r>
              <a:rPr lang="en-US" sz="2400" dirty="0" err="1"/>
              <a:t>explícitas</a:t>
            </a:r>
            <a:r>
              <a:rPr lang="en-US" sz="2400" dirty="0"/>
              <a:t>, </a:t>
            </a:r>
            <a:r>
              <a:rPr lang="en-US" sz="2400" dirty="0" err="1"/>
              <a:t>ou</a:t>
            </a:r>
            <a:r>
              <a:rPr lang="en-US" sz="2400" dirty="0"/>
              <a:t> </a:t>
            </a:r>
            <a:r>
              <a:rPr lang="en-US" sz="2400" dirty="0" err="1"/>
              <a:t>mesmo</a:t>
            </a:r>
            <a:r>
              <a:rPr lang="en-US" sz="2400" dirty="0"/>
              <a:t> </a:t>
            </a:r>
            <a:r>
              <a:rPr lang="en-US" sz="2400" dirty="0" err="1"/>
              <a:t>não</a:t>
            </a:r>
            <a:r>
              <a:rPr lang="en-US" sz="2400" dirty="0"/>
              <a:t> </a:t>
            </a:r>
            <a:r>
              <a:rPr lang="en-US" sz="2400" dirty="0" err="1"/>
              <a:t>conscientes,de</a:t>
            </a:r>
            <a:r>
              <a:rPr lang="en-US" sz="2400" dirty="0"/>
              <a:t> forma </a:t>
            </a:r>
            <a:r>
              <a:rPr lang="en-US" sz="2400" dirty="0" err="1"/>
              <a:t>espontânea</a:t>
            </a:r>
            <a:r>
              <a:rPr lang="en-US" sz="2400" dirty="0"/>
              <a:t>.</a:t>
            </a:r>
            <a:endParaRPr lang="pt-BR" sz="2400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71538" y="177463"/>
            <a:ext cx="8162925" cy="1446550"/>
          </a:xfrm>
        </p:spPr>
        <p:txBody>
          <a:bodyPr/>
          <a:lstStyle/>
          <a:p>
            <a:pPr algn="ctr"/>
            <a:r>
              <a:rPr lang="en-US" dirty="0" err="1"/>
              <a:t>Diferença</a:t>
            </a:r>
            <a:r>
              <a:rPr lang="en-US" dirty="0"/>
              <a:t> entre </a:t>
            </a:r>
            <a:r>
              <a:rPr lang="en-US" dirty="0" err="1"/>
              <a:t>pesquisa</a:t>
            </a:r>
            <a:r>
              <a:rPr lang="en-US" dirty="0"/>
              <a:t> </a:t>
            </a:r>
            <a:r>
              <a:rPr lang="en-US" dirty="0" err="1"/>
              <a:t>qualitativa</a:t>
            </a:r>
            <a:r>
              <a:rPr lang="en-US" dirty="0"/>
              <a:t> e </a:t>
            </a:r>
            <a:r>
              <a:rPr lang="en-US" dirty="0" err="1" smtClean="0"/>
              <a:t>quantitativa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1607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3" y="2193032"/>
            <a:ext cx="8483798" cy="4332312"/>
          </a:xfrm>
        </p:spPr>
        <p:txBody>
          <a:bodyPr/>
          <a:lstStyle/>
          <a:p>
            <a:pPr lvl="0"/>
            <a:r>
              <a:rPr lang="en-US" sz="2400" dirty="0"/>
              <a:t>As </a:t>
            </a:r>
            <a:r>
              <a:rPr lang="en-US" sz="2400" dirty="0" err="1"/>
              <a:t>pesquisas</a:t>
            </a:r>
            <a:r>
              <a:rPr lang="en-US" sz="2400" dirty="0"/>
              <a:t> </a:t>
            </a:r>
            <a:r>
              <a:rPr lang="en-US" sz="2400" dirty="0" err="1"/>
              <a:t>quantitativas</a:t>
            </a:r>
            <a:r>
              <a:rPr lang="en-US" sz="2400" dirty="0"/>
              <a:t> </a:t>
            </a:r>
            <a:r>
              <a:rPr lang="en-US" sz="2400" dirty="0" err="1"/>
              <a:t>são</a:t>
            </a:r>
            <a:r>
              <a:rPr lang="en-US" sz="2400" dirty="0"/>
              <a:t> </a:t>
            </a:r>
            <a:r>
              <a:rPr lang="en-US" sz="2400" dirty="0" err="1"/>
              <a:t>mais</a:t>
            </a:r>
            <a:r>
              <a:rPr lang="en-US" sz="2400" dirty="0"/>
              <a:t> </a:t>
            </a:r>
            <a:r>
              <a:rPr lang="en-US" sz="2400" dirty="0" err="1"/>
              <a:t>adequadas</a:t>
            </a:r>
            <a:r>
              <a:rPr lang="en-US" sz="2400" dirty="0"/>
              <a:t> </a:t>
            </a:r>
            <a:r>
              <a:rPr lang="en-US" sz="2400" dirty="0" err="1"/>
              <a:t>para</a:t>
            </a:r>
            <a:r>
              <a:rPr lang="en-US" sz="2400" dirty="0"/>
              <a:t> </a:t>
            </a:r>
            <a:r>
              <a:rPr lang="en-US" sz="2400" dirty="0" err="1"/>
              <a:t>apurar</a:t>
            </a:r>
            <a:r>
              <a:rPr lang="en-US" sz="2400" dirty="0"/>
              <a:t> </a:t>
            </a:r>
            <a:r>
              <a:rPr lang="en-US" sz="2400" dirty="0" err="1"/>
              <a:t>opiniões</a:t>
            </a:r>
            <a:r>
              <a:rPr lang="en-US" sz="2400" dirty="0"/>
              <a:t> e </a:t>
            </a:r>
            <a:r>
              <a:rPr lang="en-US" sz="2400" dirty="0" err="1"/>
              <a:t>atitudes</a:t>
            </a:r>
            <a:r>
              <a:rPr lang="en-US" sz="2400" dirty="0"/>
              <a:t> </a:t>
            </a:r>
            <a:r>
              <a:rPr lang="en-US" sz="2400" dirty="0" err="1"/>
              <a:t>explícitas</a:t>
            </a:r>
            <a:r>
              <a:rPr lang="en-US" sz="2400" dirty="0"/>
              <a:t> e </a:t>
            </a:r>
            <a:r>
              <a:rPr lang="en-US" sz="2400" dirty="0" err="1"/>
              <a:t>conscientes</a:t>
            </a:r>
            <a:r>
              <a:rPr lang="en-US" sz="2400" dirty="0"/>
              <a:t> dos </a:t>
            </a:r>
            <a:r>
              <a:rPr lang="en-US" sz="2400" dirty="0" err="1"/>
              <a:t>entrevistados</a:t>
            </a:r>
            <a:r>
              <a:rPr lang="en-US" sz="2400" dirty="0"/>
              <a:t>, </a:t>
            </a:r>
            <a:r>
              <a:rPr lang="en-US" sz="2400" dirty="0" err="1"/>
              <a:t>pois</a:t>
            </a:r>
            <a:r>
              <a:rPr lang="en-US" sz="2400" dirty="0"/>
              <a:t> </a:t>
            </a:r>
            <a:r>
              <a:rPr lang="en-US" sz="2400" dirty="0" err="1"/>
              <a:t>utilizam</a:t>
            </a:r>
            <a:r>
              <a:rPr lang="en-US" sz="2400" dirty="0"/>
              <a:t> </a:t>
            </a:r>
            <a:r>
              <a:rPr lang="en-US" sz="2400" dirty="0" err="1"/>
              <a:t>instrumentos</a:t>
            </a:r>
            <a:r>
              <a:rPr lang="en-US" sz="2400" dirty="0"/>
              <a:t> </a:t>
            </a:r>
            <a:r>
              <a:rPr lang="en-US" sz="2400" dirty="0" err="1"/>
              <a:t>padronizados</a:t>
            </a:r>
            <a:r>
              <a:rPr lang="en-US" sz="2400" dirty="0"/>
              <a:t> (</a:t>
            </a:r>
            <a:r>
              <a:rPr lang="en-US" sz="2400" dirty="0" err="1"/>
              <a:t>questionários</a:t>
            </a:r>
            <a:r>
              <a:rPr lang="en-US" sz="2400" dirty="0"/>
              <a:t>). São </a:t>
            </a:r>
            <a:r>
              <a:rPr lang="en-US" sz="2400" dirty="0" err="1"/>
              <a:t>utilizados</a:t>
            </a:r>
            <a:r>
              <a:rPr lang="en-US" sz="2400" dirty="0"/>
              <a:t> </a:t>
            </a:r>
            <a:r>
              <a:rPr lang="en-US" sz="2400" dirty="0" err="1"/>
              <a:t>quando</a:t>
            </a:r>
            <a:r>
              <a:rPr lang="en-US" sz="2400" dirty="0"/>
              <a:t> se </a:t>
            </a:r>
            <a:r>
              <a:rPr lang="en-US" sz="2400" dirty="0" err="1"/>
              <a:t>sabe</a:t>
            </a:r>
            <a:r>
              <a:rPr lang="en-US" sz="2400" dirty="0"/>
              <a:t> </a:t>
            </a:r>
            <a:r>
              <a:rPr lang="en-US" sz="2400" dirty="0" err="1"/>
              <a:t>exatamente</a:t>
            </a:r>
            <a:r>
              <a:rPr lang="en-US" sz="2400" dirty="0"/>
              <a:t> o </a:t>
            </a:r>
            <a:r>
              <a:rPr lang="en-US" sz="2400" dirty="0" err="1"/>
              <a:t>que</a:t>
            </a:r>
            <a:r>
              <a:rPr lang="en-US" sz="2400" dirty="0"/>
              <a:t> </a:t>
            </a:r>
            <a:r>
              <a:rPr lang="en-US" sz="2400" dirty="0" err="1"/>
              <a:t>deveser</a:t>
            </a:r>
            <a:r>
              <a:rPr lang="en-US" sz="2400" dirty="0"/>
              <a:t> </a:t>
            </a:r>
            <a:r>
              <a:rPr lang="en-US" sz="2400" dirty="0" err="1"/>
              <a:t>perguntado</a:t>
            </a:r>
            <a:r>
              <a:rPr lang="en-US" sz="2400" dirty="0"/>
              <a:t> </a:t>
            </a:r>
            <a:r>
              <a:rPr lang="en-US" sz="2400" dirty="0" err="1"/>
              <a:t>para</a:t>
            </a:r>
            <a:r>
              <a:rPr lang="en-US" sz="2400" dirty="0"/>
              <a:t> </a:t>
            </a:r>
            <a:r>
              <a:rPr lang="en-US" sz="2400" dirty="0" err="1"/>
              <a:t>atingir</a:t>
            </a:r>
            <a:r>
              <a:rPr lang="en-US" sz="2400" dirty="0"/>
              <a:t> </a:t>
            </a:r>
            <a:r>
              <a:rPr lang="en-US" sz="2400" dirty="0" err="1"/>
              <a:t>os</a:t>
            </a:r>
            <a:r>
              <a:rPr lang="en-US" sz="2400" dirty="0"/>
              <a:t> </a:t>
            </a:r>
            <a:r>
              <a:rPr lang="en-US" sz="2400" dirty="0" err="1"/>
              <a:t>objetivos</a:t>
            </a:r>
            <a:r>
              <a:rPr lang="en-US" sz="2400" dirty="0"/>
              <a:t> da </a:t>
            </a:r>
            <a:r>
              <a:rPr lang="en-US" sz="2400" dirty="0" err="1"/>
              <a:t>pesquisa</a:t>
            </a:r>
            <a:r>
              <a:rPr lang="en-US" sz="2400" dirty="0"/>
              <a:t>. </a:t>
            </a:r>
            <a:r>
              <a:rPr lang="en-US" sz="2400" dirty="0" err="1"/>
              <a:t>Permitem</a:t>
            </a:r>
            <a:r>
              <a:rPr lang="en-US" sz="2400" dirty="0"/>
              <a:t> </a:t>
            </a:r>
            <a:r>
              <a:rPr lang="en-US" sz="2400" dirty="0" err="1"/>
              <a:t>que</a:t>
            </a:r>
            <a:r>
              <a:rPr lang="en-US" sz="2400" dirty="0"/>
              <a:t> se </a:t>
            </a:r>
            <a:r>
              <a:rPr lang="en-US" sz="2400" dirty="0" err="1"/>
              <a:t>realizem</a:t>
            </a:r>
            <a:r>
              <a:rPr lang="en-US" sz="2400" dirty="0"/>
              <a:t> </a:t>
            </a:r>
            <a:r>
              <a:rPr lang="en-US" sz="2400" dirty="0" err="1"/>
              <a:t>projções</a:t>
            </a:r>
            <a:r>
              <a:rPr lang="en-US" sz="2400" dirty="0"/>
              <a:t> </a:t>
            </a:r>
            <a:r>
              <a:rPr lang="en-US" sz="2400" dirty="0" err="1"/>
              <a:t>para</a:t>
            </a:r>
            <a:r>
              <a:rPr lang="en-US" sz="2400" dirty="0"/>
              <a:t> a </a:t>
            </a:r>
            <a:r>
              <a:rPr lang="en-US" sz="2400" dirty="0" err="1"/>
              <a:t>população</a:t>
            </a:r>
            <a:r>
              <a:rPr lang="en-US" sz="2400" dirty="0"/>
              <a:t> </a:t>
            </a:r>
            <a:r>
              <a:rPr lang="en-US" sz="2400" dirty="0" err="1"/>
              <a:t>representada</a:t>
            </a:r>
            <a:r>
              <a:rPr lang="en-US" sz="2400" dirty="0"/>
              <a:t>. </a:t>
            </a:r>
            <a:r>
              <a:rPr lang="en-US" sz="2400" dirty="0" err="1"/>
              <a:t>Elas</a:t>
            </a:r>
            <a:r>
              <a:rPr lang="en-US" sz="2400" dirty="0"/>
              <a:t> </a:t>
            </a:r>
            <a:r>
              <a:rPr lang="en-US" sz="2400" dirty="0" err="1"/>
              <a:t>testam</a:t>
            </a:r>
            <a:r>
              <a:rPr lang="en-US" sz="2400" dirty="0"/>
              <a:t>, de forma </a:t>
            </a:r>
            <a:r>
              <a:rPr lang="en-US" sz="2400" dirty="0" err="1"/>
              <a:t>precisa</a:t>
            </a:r>
            <a:r>
              <a:rPr lang="en-US" sz="2400" dirty="0"/>
              <a:t>, as </a:t>
            </a:r>
            <a:r>
              <a:rPr lang="en-US" sz="2400" dirty="0" err="1"/>
              <a:t>hipóteses</a:t>
            </a:r>
            <a:r>
              <a:rPr lang="en-US" sz="2400" dirty="0"/>
              <a:t> </a:t>
            </a:r>
            <a:r>
              <a:rPr lang="en-US" sz="2400" dirty="0" err="1"/>
              <a:t>levantadas</a:t>
            </a:r>
            <a:r>
              <a:rPr lang="en-US" sz="2400" dirty="0"/>
              <a:t> </a:t>
            </a:r>
            <a:r>
              <a:rPr lang="en-US" sz="2400" dirty="0" err="1"/>
              <a:t>para</a:t>
            </a:r>
            <a:r>
              <a:rPr lang="en-US" sz="2400" dirty="0"/>
              <a:t> a </a:t>
            </a:r>
            <a:r>
              <a:rPr lang="en-US" sz="2400" dirty="0" err="1"/>
              <a:t>pesquisa</a:t>
            </a:r>
            <a:r>
              <a:rPr lang="en-US" sz="2400" dirty="0"/>
              <a:t> e </a:t>
            </a:r>
            <a:r>
              <a:rPr lang="en-US" sz="2400" dirty="0" err="1"/>
              <a:t>fornecem</a:t>
            </a:r>
            <a:r>
              <a:rPr lang="en-US" sz="2400" dirty="0"/>
              <a:t> </a:t>
            </a:r>
            <a:r>
              <a:rPr lang="en-US" sz="2400" dirty="0" err="1"/>
              <a:t>índices</a:t>
            </a:r>
            <a:r>
              <a:rPr lang="en-US" sz="2400" dirty="0"/>
              <a:t> </a:t>
            </a:r>
            <a:r>
              <a:rPr lang="en-US" sz="2400" dirty="0" err="1"/>
              <a:t>que</a:t>
            </a:r>
            <a:r>
              <a:rPr lang="en-US" sz="2400" dirty="0"/>
              <a:t> </a:t>
            </a:r>
            <a:r>
              <a:rPr lang="en-US" sz="2400" dirty="0" err="1"/>
              <a:t>podem</a:t>
            </a:r>
            <a:r>
              <a:rPr lang="en-US" sz="2400" dirty="0"/>
              <a:t> </a:t>
            </a:r>
            <a:r>
              <a:rPr lang="en-US" sz="2400" dirty="0" err="1"/>
              <a:t>ser</a:t>
            </a:r>
            <a:r>
              <a:rPr lang="en-US" sz="2400" dirty="0"/>
              <a:t> </a:t>
            </a:r>
            <a:r>
              <a:rPr lang="en-US" sz="2400" dirty="0" err="1"/>
              <a:t>comparados</a:t>
            </a:r>
            <a:r>
              <a:rPr lang="en-US" sz="2400" dirty="0"/>
              <a:t> com outros.</a:t>
            </a:r>
            <a:endParaRPr lang="pt-BR" sz="2400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71538" y="177463"/>
            <a:ext cx="8162925" cy="1446550"/>
          </a:xfrm>
        </p:spPr>
        <p:txBody>
          <a:bodyPr/>
          <a:lstStyle/>
          <a:p>
            <a:pPr algn="ctr"/>
            <a:r>
              <a:rPr lang="en-US" dirty="0" err="1"/>
              <a:t>Diferença</a:t>
            </a:r>
            <a:r>
              <a:rPr lang="en-US" dirty="0"/>
              <a:t> entre </a:t>
            </a:r>
            <a:r>
              <a:rPr lang="en-US" dirty="0" err="1"/>
              <a:t>pesquisa</a:t>
            </a:r>
            <a:r>
              <a:rPr lang="en-US" dirty="0"/>
              <a:t> </a:t>
            </a:r>
            <a:r>
              <a:rPr lang="en-US" dirty="0" err="1"/>
              <a:t>qualitativa</a:t>
            </a:r>
            <a:r>
              <a:rPr lang="en-US" dirty="0"/>
              <a:t> e </a:t>
            </a:r>
            <a:r>
              <a:rPr lang="en-US" dirty="0" err="1" smtClean="0"/>
              <a:t>quantitativa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61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034" descr="PE01460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514600"/>
            <a:ext cx="306705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1028"/>
          <p:cNvSpPr>
            <a:spLocks noChangeArrowheads="1"/>
          </p:cNvSpPr>
          <p:nvPr/>
        </p:nvSpPr>
        <p:spPr bwMode="auto">
          <a:xfrm>
            <a:off x="457200" y="304800"/>
            <a:ext cx="79470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 eaLnBrk="0" hangingPunct="0"/>
            <a:r>
              <a:rPr lang="pt-BR" sz="4200" b="1">
                <a:solidFill>
                  <a:schemeClr val="tx2"/>
                </a:solidFill>
                <a:latin typeface="Arial" charset="0"/>
              </a:rPr>
              <a:t>PESQUISA DE MARKETING</a:t>
            </a:r>
          </a:p>
        </p:txBody>
      </p:sp>
      <p:sp>
        <p:nvSpPr>
          <p:cNvPr id="4100" name="Rectangle 1029"/>
          <p:cNvSpPr>
            <a:spLocks noChangeArrowheads="1"/>
          </p:cNvSpPr>
          <p:nvPr/>
        </p:nvSpPr>
        <p:spPr bwMode="auto">
          <a:xfrm>
            <a:off x="2209800" y="1981200"/>
            <a:ext cx="64008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 algn="r" eaLnBrk="0" hangingPunct="0"/>
            <a:r>
              <a:rPr lang="pt-BR" sz="4400" b="1" i="1">
                <a:solidFill>
                  <a:schemeClr val="tx2"/>
                </a:solidFill>
                <a:latin typeface="Arial" charset="0"/>
              </a:rPr>
              <a:t>Função que liga o consumidor, o cliente e o público ao profissional de marketing por meio</a:t>
            </a:r>
          </a:p>
          <a:p>
            <a:pPr algn="r" eaLnBrk="0" hangingPunct="0"/>
            <a:r>
              <a:rPr lang="pt-BR" sz="4400" b="1" i="1">
                <a:solidFill>
                  <a:schemeClr val="tx2"/>
                </a:solidFill>
                <a:latin typeface="Arial" charset="0"/>
              </a:rPr>
              <a:t>de informações.</a:t>
            </a:r>
          </a:p>
          <a:p>
            <a:pPr algn="r" eaLnBrk="0" hangingPunct="0"/>
            <a:endParaRPr lang="pt-BR" sz="900" b="1" i="1">
              <a:solidFill>
                <a:schemeClr val="tx2"/>
              </a:solidFill>
              <a:latin typeface="Arial" charset="0"/>
            </a:endParaRPr>
          </a:p>
          <a:p>
            <a:pPr algn="r" eaLnBrk="0" hangingPunct="0"/>
            <a:r>
              <a:rPr lang="pt-BR" sz="800" b="1" i="1">
                <a:solidFill>
                  <a:schemeClr val="tx2"/>
                </a:solidFill>
                <a:latin typeface="Arial" charset="0"/>
              </a:rPr>
              <a:t>Peter D. Bennet, org., Dictionary of Marketing Terms, 2a. Ed., Chicago, American Marketing Association, 1995, p. 169.</a:t>
            </a:r>
          </a:p>
          <a:p>
            <a:pPr algn="r" eaLnBrk="0" hangingPunct="0"/>
            <a:endParaRPr lang="pt-BR" sz="800" b="1" i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4101" name="Text Box 1035"/>
          <p:cNvSpPr txBox="1">
            <a:spLocks noChangeArrowheads="1"/>
          </p:cNvSpPr>
          <p:nvPr/>
        </p:nvSpPr>
        <p:spPr bwMode="auto">
          <a:xfrm>
            <a:off x="152400" y="6583363"/>
            <a:ext cx="307657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700">
                <a:latin typeface="Arial" charset="0"/>
              </a:rPr>
              <a:t>Copyright © 2015 Laury A. Bueno – Administração Mercadológica • MKT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2813" y="2337048"/>
            <a:ext cx="8110537" cy="3828256"/>
          </a:xfrm>
        </p:spPr>
        <p:txBody>
          <a:bodyPr/>
          <a:lstStyle/>
          <a:p>
            <a:r>
              <a:rPr lang="en-US" sz="2400" b="1" i="1" u="sng" dirty="0" err="1"/>
              <a:t>Amostra</a:t>
            </a:r>
            <a:r>
              <a:rPr lang="en-US" sz="2400" b="1" i="1" u="sng" dirty="0" smtClean="0"/>
              <a:t>:</a:t>
            </a:r>
          </a:p>
          <a:p>
            <a:pPr marL="0" indent="0">
              <a:buNone/>
            </a:pPr>
            <a:endParaRPr lang="pt-BR" sz="2400" dirty="0"/>
          </a:p>
          <a:p>
            <a:pPr lvl="0"/>
            <a:r>
              <a:rPr lang="en-US" sz="2400" b="1" dirty="0" err="1"/>
              <a:t>Qualitativa</a:t>
            </a:r>
            <a:r>
              <a:rPr lang="en-US" sz="2400" b="1" dirty="0"/>
              <a:t> </a:t>
            </a:r>
            <a:r>
              <a:rPr lang="en-US" sz="2400" dirty="0"/>
              <a:t>- </a:t>
            </a:r>
            <a:r>
              <a:rPr lang="en-US" sz="2400" dirty="0" err="1"/>
              <a:t>não</a:t>
            </a:r>
            <a:r>
              <a:rPr lang="en-US" sz="2400" dirty="0"/>
              <a:t> </a:t>
            </a:r>
            <a:r>
              <a:rPr lang="en-US" sz="2400" dirty="0" err="1"/>
              <a:t>há</a:t>
            </a:r>
            <a:r>
              <a:rPr lang="en-US" sz="2400" dirty="0"/>
              <a:t> </a:t>
            </a:r>
            <a:r>
              <a:rPr lang="en-US" sz="2400" dirty="0" err="1"/>
              <a:t>preocupação</a:t>
            </a:r>
            <a:r>
              <a:rPr lang="en-US" sz="2400" dirty="0"/>
              <a:t> </a:t>
            </a:r>
            <a:r>
              <a:rPr lang="en-US" sz="2400" dirty="0" err="1"/>
              <a:t>em</a:t>
            </a:r>
            <a:r>
              <a:rPr lang="en-US" sz="2400" dirty="0"/>
              <a:t> </a:t>
            </a:r>
            <a:r>
              <a:rPr lang="en-US" sz="2400" dirty="0" err="1"/>
              <a:t>projetar</a:t>
            </a:r>
            <a:r>
              <a:rPr lang="en-US" sz="2400" dirty="0"/>
              <a:t> </a:t>
            </a:r>
            <a:r>
              <a:rPr lang="en-US" sz="2400" dirty="0" err="1"/>
              <a:t>resultados</a:t>
            </a:r>
            <a:r>
              <a:rPr lang="en-US" sz="2400" dirty="0"/>
              <a:t> </a:t>
            </a:r>
            <a:r>
              <a:rPr lang="en-US" sz="2400" dirty="0" err="1"/>
              <a:t>para</a:t>
            </a:r>
            <a:r>
              <a:rPr lang="en-US" sz="2400" dirty="0"/>
              <a:t> a </a:t>
            </a:r>
            <a:r>
              <a:rPr lang="en-US" sz="2400" dirty="0" err="1"/>
              <a:t>população</a:t>
            </a:r>
            <a:r>
              <a:rPr lang="en-US" sz="2400" dirty="0"/>
              <a:t>. O </a:t>
            </a:r>
            <a:r>
              <a:rPr lang="en-US" sz="2400" dirty="0" err="1"/>
              <a:t>número</a:t>
            </a:r>
            <a:r>
              <a:rPr lang="en-US" sz="2400" dirty="0"/>
              <a:t> de </a:t>
            </a:r>
            <a:r>
              <a:rPr lang="en-US" sz="2400" dirty="0" err="1"/>
              <a:t>entrevistados</a:t>
            </a:r>
            <a:r>
              <a:rPr lang="en-US" sz="2400" dirty="0"/>
              <a:t> </a:t>
            </a:r>
            <a:r>
              <a:rPr lang="en-US" sz="2400" dirty="0" err="1"/>
              <a:t>geralmente</a:t>
            </a:r>
            <a:r>
              <a:rPr lang="en-US" sz="2400" dirty="0"/>
              <a:t> </a:t>
            </a:r>
            <a:r>
              <a:rPr lang="en-US" sz="2400" dirty="0" err="1"/>
              <a:t>é</a:t>
            </a:r>
            <a:r>
              <a:rPr lang="en-US" sz="2400" dirty="0"/>
              <a:t> </a:t>
            </a:r>
            <a:r>
              <a:rPr lang="en-US" sz="2400" dirty="0" err="1"/>
              <a:t>pequeno</a:t>
            </a:r>
            <a:r>
              <a:rPr lang="en-US" sz="2400" dirty="0"/>
              <a:t>.</a:t>
            </a:r>
            <a:endParaRPr lang="pt-BR" sz="2400" dirty="0"/>
          </a:p>
          <a:p>
            <a:pPr lvl="0"/>
            <a:r>
              <a:rPr lang="en-US" sz="2400" b="1" dirty="0" err="1"/>
              <a:t>Quantitativa</a:t>
            </a:r>
            <a:r>
              <a:rPr lang="en-US" sz="2400" dirty="0"/>
              <a:t> - </a:t>
            </a:r>
            <a:r>
              <a:rPr lang="en-US" sz="2400" dirty="0" err="1"/>
              <a:t>exige</a:t>
            </a:r>
            <a:r>
              <a:rPr lang="en-US" sz="2400" dirty="0"/>
              <a:t> um </a:t>
            </a:r>
            <a:r>
              <a:rPr lang="en-US" sz="2400" dirty="0" err="1"/>
              <a:t>número</a:t>
            </a:r>
            <a:r>
              <a:rPr lang="en-US" sz="2400" dirty="0"/>
              <a:t> </a:t>
            </a:r>
            <a:r>
              <a:rPr lang="en-US" sz="2400" dirty="0" err="1"/>
              <a:t>maior</a:t>
            </a:r>
            <a:r>
              <a:rPr lang="en-US" sz="2400" dirty="0"/>
              <a:t> de </a:t>
            </a:r>
            <a:r>
              <a:rPr lang="en-US" sz="2400" dirty="0" err="1"/>
              <a:t>entrevistados</a:t>
            </a:r>
            <a:r>
              <a:rPr lang="en-US" sz="2400" dirty="0"/>
              <a:t> </a:t>
            </a:r>
            <a:r>
              <a:rPr lang="en-US" sz="2400" dirty="0" err="1"/>
              <a:t>para</a:t>
            </a:r>
            <a:r>
              <a:rPr lang="en-US" sz="2400" dirty="0"/>
              <a:t> </a:t>
            </a:r>
            <a:r>
              <a:rPr lang="en-US" sz="2400" dirty="0" err="1"/>
              <a:t>garantir</a:t>
            </a:r>
            <a:r>
              <a:rPr lang="en-US" sz="2400" dirty="0"/>
              <a:t> </a:t>
            </a:r>
            <a:r>
              <a:rPr lang="en-US" sz="2400" dirty="0" err="1"/>
              <a:t>maior</a:t>
            </a:r>
            <a:r>
              <a:rPr lang="en-US" sz="2400" dirty="0"/>
              <a:t> </a:t>
            </a:r>
            <a:r>
              <a:rPr lang="en-US" sz="2400" dirty="0" err="1"/>
              <a:t>precisão</a:t>
            </a:r>
            <a:r>
              <a:rPr lang="en-US" sz="2400" dirty="0"/>
              <a:t> </a:t>
            </a:r>
            <a:r>
              <a:rPr lang="en-US" sz="2400" dirty="0" err="1"/>
              <a:t>nos</a:t>
            </a:r>
            <a:r>
              <a:rPr lang="en-US" sz="2400" dirty="0"/>
              <a:t> </a:t>
            </a:r>
            <a:r>
              <a:rPr lang="en-US" sz="2400" dirty="0" err="1"/>
              <a:t>resultados</a:t>
            </a:r>
            <a:r>
              <a:rPr lang="en-US" sz="2400" dirty="0"/>
              <a:t>, </a:t>
            </a:r>
            <a:r>
              <a:rPr lang="en-US" sz="2400" dirty="0" err="1"/>
              <a:t>que</a:t>
            </a:r>
            <a:r>
              <a:rPr lang="en-US" sz="2400" dirty="0"/>
              <a:t> </a:t>
            </a:r>
            <a:r>
              <a:rPr lang="en-US" sz="2400" dirty="0" err="1"/>
              <a:t>serão</a:t>
            </a:r>
            <a:r>
              <a:rPr lang="en-US" sz="2400" dirty="0"/>
              <a:t> </a:t>
            </a:r>
            <a:r>
              <a:rPr lang="en-US" sz="2400" dirty="0" err="1"/>
              <a:t>projetados</a:t>
            </a:r>
            <a:r>
              <a:rPr lang="en-US" sz="2400" dirty="0"/>
              <a:t> </a:t>
            </a:r>
            <a:r>
              <a:rPr lang="en-US" sz="2400" dirty="0" err="1"/>
              <a:t>para</a:t>
            </a:r>
            <a:r>
              <a:rPr lang="en-US" sz="2400" dirty="0"/>
              <a:t> a </a:t>
            </a:r>
            <a:r>
              <a:rPr lang="en-US" sz="2400" dirty="0" err="1"/>
              <a:t>população</a:t>
            </a:r>
            <a:r>
              <a:rPr lang="en-US" sz="2400" dirty="0"/>
              <a:t> </a:t>
            </a:r>
            <a:r>
              <a:rPr lang="en-US" sz="2400" dirty="0" err="1"/>
              <a:t>representada</a:t>
            </a:r>
            <a:r>
              <a:rPr lang="en-US" sz="2400" dirty="0" smtClean="0"/>
              <a:t>.</a:t>
            </a:r>
            <a:endParaRPr lang="pt-BR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71538" y="177463"/>
            <a:ext cx="8162925" cy="1446550"/>
          </a:xfrm>
        </p:spPr>
        <p:txBody>
          <a:bodyPr/>
          <a:lstStyle/>
          <a:p>
            <a:pPr algn="ctr"/>
            <a:r>
              <a:rPr lang="en-US" dirty="0" err="1"/>
              <a:t>Diferença</a:t>
            </a:r>
            <a:r>
              <a:rPr lang="en-US" dirty="0"/>
              <a:t> entre </a:t>
            </a:r>
            <a:r>
              <a:rPr lang="en-US" dirty="0" err="1"/>
              <a:t>pesquisa</a:t>
            </a:r>
            <a:r>
              <a:rPr lang="en-US" dirty="0"/>
              <a:t> </a:t>
            </a:r>
            <a:r>
              <a:rPr lang="en-US" dirty="0" err="1"/>
              <a:t>qualitativa</a:t>
            </a:r>
            <a:r>
              <a:rPr lang="en-US" dirty="0"/>
              <a:t> e </a:t>
            </a:r>
            <a:r>
              <a:rPr lang="en-US" dirty="0" err="1" smtClean="0"/>
              <a:t>quantitativa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2067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2813" y="2190328"/>
            <a:ext cx="8110537" cy="4191000"/>
          </a:xfrm>
        </p:spPr>
        <p:txBody>
          <a:bodyPr/>
          <a:lstStyle/>
          <a:p>
            <a:r>
              <a:rPr lang="en-US" sz="2400" b="1" i="1" u="sng" dirty="0" err="1"/>
              <a:t>Questionário</a:t>
            </a:r>
            <a:r>
              <a:rPr lang="en-US" sz="2400" b="1" i="1" u="sng" dirty="0"/>
              <a:t>:</a:t>
            </a:r>
            <a:endParaRPr lang="pt-BR" sz="2400" dirty="0"/>
          </a:p>
          <a:p>
            <a:pPr lvl="0"/>
            <a:r>
              <a:rPr lang="en-US" sz="2400" b="1" dirty="0" err="1"/>
              <a:t>Qualitativa</a:t>
            </a:r>
            <a:r>
              <a:rPr lang="en-US" sz="2400" dirty="0"/>
              <a:t> - </a:t>
            </a:r>
            <a:r>
              <a:rPr lang="en-US" sz="2400" dirty="0" err="1"/>
              <a:t>normalmente</a:t>
            </a:r>
            <a:r>
              <a:rPr lang="en-US" sz="2400" dirty="0"/>
              <a:t> as </a:t>
            </a:r>
            <a:r>
              <a:rPr lang="en-US" sz="2400" dirty="0" err="1"/>
              <a:t>informações</a:t>
            </a:r>
            <a:r>
              <a:rPr lang="en-US" sz="2400" dirty="0"/>
              <a:t> </a:t>
            </a:r>
            <a:r>
              <a:rPr lang="en-US" sz="2400" dirty="0" err="1"/>
              <a:t>são</a:t>
            </a:r>
            <a:r>
              <a:rPr lang="en-US" sz="2400" dirty="0"/>
              <a:t> </a:t>
            </a:r>
            <a:r>
              <a:rPr lang="en-US" sz="2400" dirty="0" err="1"/>
              <a:t>coletadas</a:t>
            </a:r>
            <a:r>
              <a:rPr lang="en-US" sz="2400" dirty="0"/>
              <a:t> </a:t>
            </a:r>
            <a:r>
              <a:rPr lang="en-US" sz="2400" dirty="0" err="1"/>
              <a:t>por</a:t>
            </a:r>
            <a:r>
              <a:rPr lang="en-US" sz="2400" dirty="0"/>
              <a:t> </a:t>
            </a:r>
            <a:r>
              <a:rPr lang="en-US" sz="2400" dirty="0" err="1"/>
              <a:t>meio</a:t>
            </a:r>
            <a:r>
              <a:rPr lang="en-US" sz="2400" dirty="0"/>
              <a:t> de um </a:t>
            </a:r>
            <a:r>
              <a:rPr lang="en-US" sz="2400" dirty="0" err="1"/>
              <a:t>roteiro</a:t>
            </a:r>
            <a:r>
              <a:rPr lang="en-US" sz="2400" dirty="0"/>
              <a:t>. As </a:t>
            </a:r>
            <a:r>
              <a:rPr lang="en-US" sz="2400" dirty="0" err="1"/>
              <a:t>opininiões</a:t>
            </a:r>
            <a:r>
              <a:rPr lang="en-US" sz="2400" dirty="0"/>
              <a:t> dos </a:t>
            </a:r>
            <a:r>
              <a:rPr lang="en-US" sz="2400" dirty="0" err="1"/>
              <a:t>participantes</a:t>
            </a:r>
            <a:r>
              <a:rPr lang="en-US" sz="2400" dirty="0"/>
              <a:t> </a:t>
            </a:r>
            <a:r>
              <a:rPr lang="en-US" sz="2400" dirty="0" err="1"/>
              <a:t>são</a:t>
            </a:r>
            <a:r>
              <a:rPr lang="en-US" sz="2400" dirty="0"/>
              <a:t> </a:t>
            </a:r>
            <a:r>
              <a:rPr lang="en-US" sz="2400" dirty="0" err="1"/>
              <a:t>gravadas</a:t>
            </a:r>
            <a:r>
              <a:rPr lang="en-US" sz="2400" dirty="0"/>
              <a:t> e </a:t>
            </a:r>
            <a:r>
              <a:rPr lang="en-US" sz="2400" dirty="0" err="1"/>
              <a:t>posteriormente</a:t>
            </a:r>
            <a:r>
              <a:rPr lang="en-US" sz="2400" dirty="0"/>
              <a:t> </a:t>
            </a:r>
            <a:r>
              <a:rPr lang="en-US" sz="2400" dirty="0" err="1"/>
              <a:t>analisadas</a:t>
            </a:r>
            <a:r>
              <a:rPr lang="en-US" sz="2400" dirty="0"/>
              <a:t>,</a:t>
            </a:r>
            <a:endParaRPr lang="pt-BR" sz="2400" dirty="0"/>
          </a:p>
          <a:p>
            <a:r>
              <a:rPr lang="en-US" sz="2400" b="1" dirty="0" err="1"/>
              <a:t>Quantitativas</a:t>
            </a:r>
            <a:r>
              <a:rPr lang="en-US" sz="2400" dirty="0"/>
              <a:t> - as </a:t>
            </a:r>
            <a:r>
              <a:rPr lang="en-US" sz="2400" dirty="0" err="1"/>
              <a:t>informações</a:t>
            </a:r>
            <a:r>
              <a:rPr lang="en-US" sz="2400" dirty="0"/>
              <a:t> </a:t>
            </a:r>
            <a:r>
              <a:rPr lang="en-US" sz="2400" dirty="0" err="1"/>
              <a:t>são</a:t>
            </a:r>
            <a:r>
              <a:rPr lang="en-US" sz="2400" dirty="0"/>
              <a:t> </a:t>
            </a:r>
            <a:r>
              <a:rPr lang="en-US" sz="2400" dirty="0" err="1"/>
              <a:t>colhidas</a:t>
            </a:r>
            <a:r>
              <a:rPr lang="en-US" sz="2400" dirty="0"/>
              <a:t> </a:t>
            </a:r>
            <a:r>
              <a:rPr lang="en-US" sz="2400" dirty="0" err="1"/>
              <a:t>por</a:t>
            </a:r>
            <a:r>
              <a:rPr lang="en-US" sz="2400" dirty="0"/>
              <a:t> </a:t>
            </a:r>
            <a:r>
              <a:rPr lang="en-US" sz="2400" dirty="0" err="1"/>
              <a:t>meio</a:t>
            </a:r>
            <a:r>
              <a:rPr lang="en-US" sz="2400" dirty="0"/>
              <a:t> de um </a:t>
            </a:r>
            <a:r>
              <a:rPr lang="en-US" sz="2400" dirty="0" err="1"/>
              <a:t>questionario</a:t>
            </a:r>
            <a:r>
              <a:rPr lang="en-US" sz="2400" dirty="0"/>
              <a:t> </a:t>
            </a:r>
            <a:r>
              <a:rPr lang="en-US" sz="2400" dirty="0" err="1"/>
              <a:t>estruturado</a:t>
            </a:r>
            <a:r>
              <a:rPr lang="en-US" sz="2400" dirty="0"/>
              <a:t> com </a:t>
            </a:r>
            <a:r>
              <a:rPr lang="en-US" sz="2400" dirty="0" err="1"/>
              <a:t>perguntas</a:t>
            </a:r>
            <a:r>
              <a:rPr lang="en-US" sz="2400" dirty="0"/>
              <a:t> </a:t>
            </a:r>
            <a:r>
              <a:rPr lang="en-US" sz="2400" dirty="0" err="1"/>
              <a:t>claras</a:t>
            </a:r>
            <a:r>
              <a:rPr lang="en-US" sz="2400" dirty="0"/>
              <a:t> e </a:t>
            </a:r>
            <a:r>
              <a:rPr lang="en-US" sz="2400" dirty="0" err="1"/>
              <a:t>objetivas</a:t>
            </a:r>
            <a:r>
              <a:rPr lang="en-US" sz="2400" dirty="0"/>
              <a:t>. </a:t>
            </a:r>
            <a:r>
              <a:rPr lang="en-US" sz="2400" dirty="0" err="1"/>
              <a:t>Isto</a:t>
            </a:r>
            <a:r>
              <a:rPr lang="en-US" sz="2400" dirty="0"/>
              <a:t> </a:t>
            </a:r>
            <a:r>
              <a:rPr lang="en-US" sz="2400" dirty="0" err="1"/>
              <a:t>garante</a:t>
            </a:r>
            <a:r>
              <a:rPr lang="en-US" sz="2400" dirty="0"/>
              <a:t> a </a:t>
            </a:r>
            <a:r>
              <a:rPr lang="en-US" sz="2400" dirty="0" err="1"/>
              <a:t>uniformidade</a:t>
            </a:r>
            <a:r>
              <a:rPr lang="en-US" sz="2400" dirty="0"/>
              <a:t> de </a:t>
            </a:r>
            <a:r>
              <a:rPr lang="en-US" sz="2400" dirty="0" err="1"/>
              <a:t>entendimento</a:t>
            </a:r>
            <a:r>
              <a:rPr lang="en-US" sz="2400" dirty="0"/>
              <a:t> dos </a:t>
            </a:r>
            <a:r>
              <a:rPr lang="en-US" sz="2400" dirty="0" err="1"/>
              <a:t>entrevistados</a:t>
            </a:r>
            <a:r>
              <a:rPr lang="en-US" sz="2400" dirty="0"/>
              <a:t>.</a:t>
            </a:r>
            <a:r>
              <a:rPr lang="pt-BR" sz="2400" dirty="0"/>
              <a:t> </a:t>
            </a:r>
            <a:endParaRPr lang="en-US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71538" y="177463"/>
            <a:ext cx="8162925" cy="1446550"/>
          </a:xfrm>
        </p:spPr>
        <p:txBody>
          <a:bodyPr/>
          <a:lstStyle/>
          <a:p>
            <a:pPr algn="ctr"/>
            <a:r>
              <a:rPr lang="en-US" dirty="0" err="1"/>
              <a:t>Diferença</a:t>
            </a:r>
            <a:r>
              <a:rPr lang="en-US" dirty="0"/>
              <a:t> entre </a:t>
            </a:r>
            <a:r>
              <a:rPr lang="en-US" dirty="0" err="1"/>
              <a:t>pesquisa</a:t>
            </a:r>
            <a:r>
              <a:rPr lang="en-US" dirty="0"/>
              <a:t> </a:t>
            </a:r>
            <a:r>
              <a:rPr lang="en-US" dirty="0" err="1"/>
              <a:t>qualitativa</a:t>
            </a:r>
            <a:r>
              <a:rPr lang="en-US" dirty="0"/>
              <a:t> e </a:t>
            </a:r>
            <a:r>
              <a:rPr lang="en-US" dirty="0" err="1" smtClean="0"/>
              <a:t>quantitativa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276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2813" y="1905000"/>
            <a:ext cx="8110537" cy="4548336"/>
          </a:xfrm>
        </p:spPr>
        <p:txBody>
          <a:bodyPr/>
          <a:lstStyle/>
          <a:p>
            <a:r>
              <a:rPr lang="en-US" sz="2400" b="1" i="1" u="sng" dirty="0" err="1"/>
              <a:t>Entrevista</a:t>
            </a:r>
            <a:r>
              <a:rPr lang="en-US" sz="2400" b="1" i="1" u="sng" dirty="0"/>
              <a:t>:</a:t>
            </a:r>
            <a:endParaRPr lang="pt-BR" sz="2400" dirty="0"/>
          </a:p>
          <a:p>
            <a:pPr lvl="0"/>
            <a:r>
              <a:rPr lang="en-US" sz="2400" b="1" dirty="0" err="1"/>
              <a:t>Qualitativa</a:t>
            </a:r>
            <a:r>
              <a:rPr lang="en-US" sz="2400" dirty="0"/>
              <a:t> - </a:t>
            </a:r>
            <a:r>
              <a:rPr lang="en-US" sz="2400" dirty="0" err="1"/>
              <a:t>são</a:t>
            </a:r>
            <a:r>
              <a:rPr lang="en-US" sz="2400" dirty="0"/>
              <a:t> </a:t>
            </a:r>
            <a:r>
              <a:rPr lang="en-US" sz="2400" dirty="0" err="1"/>
              <a:t>realizadas</a:t>
            </a:r>
            <a:r>
              <a:rPr lang="en-US" sz="2400" dirty="0"/>
              <a:t> </a:t>
            </a:r>
            <a:r>
              <a:rPr lang="en-US" sz="2400" dirty="0" err="1"/>
              <a:t>por</a:t>
            </a:r>
            <a:r>
              <a:rPr lang="en-US" sz="2400" dirty="0"/>
              <a:t> </a:t>
            </a:r>
            <a:r>
              <a:rPr lang="en-US" sz="2400" dirty="0" err="1"/>
              <a:t>meio</a:t>
            </a:r>
            <a:r>
              <a:rPr lang="en-US" sz="2400" dirty="0"/>
              <a:t> de </a:t>
            </a:r>
            <a:r>
              <a:rPr lang="en-US" sz="2400" dirty="0" err="1"/>
              <a:t>entrevistas</a:t>
            </a:r>
            <a:r>
              <a:rPr lang="en-US" sz="2400" dirty="0"/>
              <a:t> </a:t>
            </a:r>
            <a:r>
              <a:rPr lang="en-US" sz="2400" dirty="0" err="1"/>
              <a:t>em</a:t>
            </a:r>
            <a:r>
              <a:rPr lang="en-US" sz="2400" dirty="0"/>
              <a:t> </a:t>
            </a:r>
            <a:r>
              <a:rPr lang="en-US" sz="2400" dirty="0" err="1"/>
              <a:t>profundidade</a:t>
            </a:r>
            <a:r>
              <a:rPr lang="en-US" sz="2400" dirty="0"/>
              <a:t> </a:t>
            </a:r>
            <a:r>
              <a:rPr lang="en-US" sz="2400" dirty="0" err="1"/>
              <a:t>ou</a:t>
            </a:r>
            <a:r>
              <a:rPr lang="en-US" sz="2400" dirty="0"/>
              <a:t> de </a:t>
            </a:r>
            <a:r>
              <a:rPr lang="en-US" sz="2400" dirty="0" err="1"/>
              <a:t>discussões</a:t>
            </a:r>
            <a:r>
              <a:rPr lang="en-US" sz="2400" dirty="0"/>
              <a:t> </a:t>
            </a:r>
            <a:r>
              <a:rPr lang="en-US" sz="2400" dirty="0" err="1"/>
              <a:t>em</a:t>
            </a:r>
            <a:r>
              <a:rPr lang="en-US" sz="2400" dirty="0"/>
              <a:t> </a:t>
            </a:r>
            <a:r>
              <a:rPr lang="en-US" sz="2400" dirty="0" err="1"/>
              <a:t>grupo</a:t>
            </a:r>
            <a:r>
              <a:rPr lang="en-US" sz="2400" dirty="0"/>
              <a:t>. Para as </a:t>
            </a:r>
            <a:r>
              <a:rPr lang="en-US" sz="2400" dirty="0" err="1"/>
              <a:t>discussões</a:t>
            </a:r>
            <a:r>
              <a:rPr lang="en-US" sz="2400" dirty="0"/>
              <a:t> </a:t>
            </a:r>
            <a:r>
              <a:rPr lang="en-US" sz="2400" dirty="0" err="1"/>
              <a:t>em</a:t>
            </a:r>
            <a:r>
              <a:rPr lang="en-US" sz="2400" dirty="0"/>
              <a:t> </a:t>
            </a:r>
            <a:r>
              <a:rPr lang="en-US" sz="2400" dirty="0" err="1"/>
              <a:t>grupo</a:t>
            </a:r>
            <a:r>
              <a:rPr lang="en-US" sz="2400" dirty="0"/>
              <a:t>, as </a:t>
            </a:r>
            <a:r>
              <a:rPr lang="en-US" sz="2400" dirty="0" err="1"/>
              <a:t>pessoas</a:t>
            </a:r>
            <a:r>
              <a:rPr lang="en-US" sz="2400" dirty="0"/>
              <a:t>( </a:t>
            </a:r>
            <a:r>
              <a:rPr lang="en-US" sz="2400" dirty="0" err="1"/>
              <a:t>em</a:t>
            </a:r>
            <a:r>
              <a:rPr lang="en-US" sz="2400" dirty="0"/>
              <a:t> </a:t>
            </a:r>
            <a:r>
              <a:rPr lang="en-US" sz="2400" dirty="0" err="1"/>
              <a:t>média</a:t>
            </a:r>
            <a:r>
              <a:rPr lang="en-US" sz="2400" dirty="0"/>
              <a:t> 8 ) </a:t>
            </a:r>
            <a:r>
              <a:rPr lang="en-US" sz="2400" dirty="0" err="1"/>
              <a:t>são</a:t>
            </a:r>
            <a:r>
              <a:rPr lang="en-US" sz="2400" dirty="0"/>
              <a:t> </a:t>
            </a:r>
            <a:r>
              <a:rPr lang="en-US" sz="2400" dirty="0" err="1"/>
              <a:t>convidadas</a:t>
            </a:r>
            <a:r>
              <a:rPr lang="en-US" sz="2400" dirty="0"/>
              <a:t> </a:t>
            </a:r>
            <a:r>
              <a:rPr lang="en-US" sz="2400" dirty="0" err="1"/>
              <a:t>para</a:t>
            </a:r>
            <a:r>
              <a:rPr lang="en-US" sz="2400" dirty="0"/>
              <a:t> um bate- </a:t>
            </a:r>
            <a:r>
              <a:rPr lang="en-US" sz="2400" dirty="0" err="1"/>
              <a:t>papo</a:t>
            </a:r>
            <a:r>
              <a:rPr lang="en-US" sz="2400" dirty="0"/>
              <a:t> </a:t>
            </a:r>
            <a:r>
              <a:rPr lang="en-US" sz="2400" dirty="0" err="1"/>
              <a:t>realizado</a:t>
            </a:r>
            <a:r>
              <a:rPr lang="en-US" sz="2400" dirty="0"/>
              <a:t> </a:t>
            </a:r>
            <a:r>
              <a:rPr lang="en-US" sz="2400" dirty="0" err="1"/>
              <a:t>em</a:t>
            </a:r>
            <a:r>
              <a:rPr lang="en-US" sz="2400" dirty="0"/>
              <a:t> </a:t>
            </a:r>
            <a:r>
              <a:rPr lang="en-US" sz="2400" dirty="0" err="1"/>
              <a:t>salas</a:t>
            </a:r>
            <a:r>
              <a:rPr lang="en-US" sz="2400" dirty="0"/>
              <a:t> </a:t>
            </a:r>
            <a:r>
              <a:rPr lang="en-US" sz="2400" dirty="0" err="1"/>
              <a:t>especiais</a:t>
            </a:r>
            <a:r>
              <a:rPr lang="en-US" sz="2400" dirty="0"/>
              <a:t> com </a:t>
            </a:r>
            <a:r>
              <a:rPr lang="en-US" sz="2400" dirty="0" err="1"/>
              <a:t>circuito</a:t>
            </a:r>
            <a:r>
              <a:rPr lang="en-US" sz="2400" dirty="0"/>
              <a:t> de </a:t>
            </a:r>
            <a:r>
              <a:rPr lang="en-US" sz="2400" dirty="0" err="1"/>
              <a:t>gravação</a:t>
            </a:r>
            <a:r>
              <a:rPr lang="en-US" sz="2400" dirty="0"/>
              <a:t> </a:t>
            </a:r>
            <a:r>
              <a:rPr lang="en-US" sz="2400" dirty="0" err="1"/>
              <a:t>em</a:t>
            </a:r>
            <a:r>
              <a:rPr lang="en-US" sz="2400" dirty="0"/>
              <a:t> </a:t>
            </a:r>
            <a:r>
              <a:rPr lang="en-US" sz="2400" dirty="0" err="1"/>
              <a:t>áudio</a:t>
            </a:r>
            <a:r>
              <a:rPr lang="en-US" sz="2400" dirty="0"/>
              <a:t> e </a:t>
            </a:r>
            <a:r>
              <a:rPr lang="en-US" sz="2400" dirty="0" err="1"/>
              <a:t>vídeo</a:t>
            </a:r>
            <a:r>
              <a:rPr lang="en-US" sz="2400" dirty="0"/>
              <a:t>. </a:t>
            </a:r>
            <a:r>
              <a:rPr lang="en-US" sz="2400" dirty="0" err="1"/>
              <a:t>Nas</a:t>
            </a:r>
            <a:r>
              <a:rPr lang="en-US" sz="2400" dirty="0"/>
              <a:t> </a:t>
            </a:r>
            <a:r>
              <a:rPr lang="en-US" sz="2400" dirty="0" err="1"/>
              <a:t>entrevistas</a:t>
            </a:r>
            <a:r>
              <a:rPr lang="en-US" sz="2400" dirty="0"/>
              <a:t> </a:t>
            </a:r>
            <a:r>
              <a:rPr lang="en-US" sz="2400" dirty="0" err="1"/>
              <a:t>em</a:t>
            </a:r>
            <a:r>
              <a:rPr lang="en-US" sz="2400" dirty="0"/>
              <a:t> </a:t>
            </a:r>
            <a:r>
              <a:rPr lang="en-US" sz="2400" dirty="0" err="1"/>
              <a:t>profundidade</a:t>
            </a:r>
            <a:r>
              <a:rPr lang="en-US" sz="2400" dirty="0"/>
              <a:t>, </a:t>
            </a:r>
            <a:r>
              <a:rPr lang="en-US" sz="2400" dirty="0" err="1"/>
              <a:t>é</a:t>
            </a:r>
            <a:r>
              <a:rPr lang="en-US" sz="2400" dirty="0"/>
              <a:t> </a:t>
            </a:r>
            <a:r>
              <a:rPr lang="en-US" sz="2400" dirty="0" err="1"/>
              <a:t>feito</a:t>
            </a:r>
            <a:r>
              <a:rPr lang="en-US" sz="2400" dirty="0"/>
              <a:t> o pré-</a:t>
            </a:r>
            <a:r>
              <a:rPr lang="en-US" sz="2400" dirty="0" err="1"/>
              <a:t>agendamento</a:t>
            </a:r>
            <a:r>
              <a:rPr lang="en-US" sz="2400" dirty="0"/>
              <a:t> do </a:t>
            </a:r>
            <a:r>
              <a:rPr lang="en-US" sz="2400" dirty="0" err="1"/>
              <a:t>entrevistado</a:t>
            </a:r>
            <a:r>
              <a:rPr lang="en-US" sz="2400" dirty="0"/>
              <a:t> e a </a:t>
            </a:r>
            <a:r>
              <a:rPr lang="en-US" sz="2400" dirty="0" err="1"/>
              <a:t>sua</a:t>
            </a:r>
            <a:r>
              <a:rPr lang="en-US" sz="2400" dirty="0"/>
              <a:t> </a:t>
            </a:r>
            <a:r>
              <a:rPr lang="en-US" sz="2400" dirty="0" err="1"/>
              <a:t>aplicação</a:t>
            </a:r>
            <a:r>
              <a:rPr lang="en-US" sz="2400" dirty="0"/>
              <a:t> </a:t>
            </a:r>
            <a:r>
              <a:rPr lang="en-US" sz="2400" dirty="0" err="1"/>
              <a:t>é</a:t>
            </a:r>
            <a:r>
              <a:rPr lang="en-US" sz="2400" dirty="0"/>
              <a:t> individual, </a:t>
            </a:r>
            <a:r>
              <a:rPr lang="en-US" sz="2400" dirty="0" err="1"/>
              <a:t>em</a:t>
            </a:r>
            <a:r>
              <a:rPr lang="en-US" sz="2400" dirty="0"/>
              <a:t> local </a:t>
            </a:r>
            <a:r>
              <a:rPr lang="en-US" sz="2400" dirty="0" err="1"/>
              <a:t>reservado</a:t>
            </a:r>
            <a:r>
              <a:rPr lang="en-US" sz="2400" dirty="0"/>
              <a:t>. Este </a:t>
            </a:r>
            <a:r>
              <a:rPr lang="en-US" sz="2400" dirty="0" err="1"/>
              <a:t>procedimento</a:t>
            </a:r>
            <a:r>
              <a:rPr lang="en-US" sz="2400" dirty="0"/>
              <a:t> </a:t>
            </a:r>
            <a:r>
              <a:rPr lang="en-US" sz="2400" dirty="0" err="1"/>
              <a:t>garante</a:t>
            </a:r>
            <a:r>
              <a:rPr lang="en-US" sz="2400" dirty="0"/>
              <a:t> a </a:t>
            </a:r>
            <a:r>
              <a:rPr lang="en-US" sz="2400" dirty="0" err="1"/>
              <a:t>concentração</a:t>
            </a:r>
            <a:r>
              <a:rPr lang="en-US" sz="2400" dirty="0"/>
              <a:t> do </a:t>
            </a:r>
            <a:r>
              <a:rPr lang="en-US" sz="2400" dirty="0" err="1"/>
              <a:t>respondente</a:t>
            </a:r>
            <a:r>
              <a:rPr lang="en-US" sz="2400" dirty="0" smtClean="0"/>
              <a:t>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71538" y="177463"/>
            <a:ext cx="8162925" cy="1446550"/>
          </a:xfrm>
        </p:spPr>
        <p:txBody>
          <a:bodyPr/>
          <a:lstStyle/>
          <a:p>
            <a:pPr algn="ctr"/>
            <a:r>
              <a:rPr lang="en-US" dirty="0" err="1"/>
              <a:t>Diferença</a:t>
            </a:r>
            <a:r>
              <a:rPr lang="en-US" dirty="0"/>
              <a:t> entre </a:t>
            </a:r>
            <a:r>
              <a:rPr lang="en-US" dirty="0" err="1"/>
              <a:t>pesquisa</a:t>
            </a:r>
            <a:r>
              <a:rPr lang="en-US" dirty="0"/>
              <a:t> </a:t>
            </a:r>
            <a:r>
              <a:rPr lang="en-US" dirty="0" err="1"/>
              <a:t>qualitativa</a:t>
            </a:r>
            <a:r>
              <a:rPr lang="en-US" dirty="0"/>
              <a:t> e </a:t>
            </a:r>
            <a:r>
              <a:rPr lang="en-US" dirty="0" err="1" smtClean="0"/>
              <a:t>quantitativa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068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pt-BR" dirty="0"/>
          </a:p>
          <a:p>
            <a:pPr lvl="0"/>
            <a:r>
              <a:rPr lang="en-US" sz="2400" b="1" dirty="0" err="1"/>
              <a:t>Quantitativa</a:t>
            </a:r>
            <a:r>
              <a:rPr lang="en-US" sz="2400" dirty="0"/>
              <a:t> - o </a:t>
            </a:r>
            <a:r>
              <a:rPr lang="en-US" sz="2400" dirty="0" err="1"/>
              <a:t>entrevistador</a:t>
            </a:r>
            <a:r>
              <a:rPr lang="en-US" sz="2400" dirty="0"/>
              <a:t> </a:t>
            </a:r>
            <a:r>
              <a:rPr lang="en-US" sz="2400" dirty="0" err="1"/>
              <a:t>identifica</a:t>
            </a:r>
            <a:r>
              <a:rPr lang="en-US" sz="2400" dirty="0"/>
              <a:t> as </a:t>
            </a:r>
            <a:r>
              <a:rPr lang="en-US" sz="2400" dirty="0" err="1"/>
              <a:t>pessoas</a:t>
            </a:r>
            <a:r>
              <a:rPr lang="en-US" sz="2400" dirty="0"/>
              <a:t> a </a:t>
            </a:r>
            <a:r>
              <a:rPr lang="en-US" sz="2400" dirty="0" err="1"/>
              <a:t>serem</a:t>
            </a:r>
            <a:r>
              <a:rPr lang="en-US" sz="2400" dirty="0"/>
              <a:t> </a:t>
            </a:r>
            <a:r>
              <a:rPr lang="en-US" sz="2400" dirty="0" err="1"/>
              <a:t>entrevistads</a:t>
            </a:r>
            <a:r>
              <a:rPr lang="en-US" sz="2400" dirty="0"/>
              <a:t> </a:t>
            </a:r>
            <a:r>
              <a:rPr lang="en-US" sz="2400" dirty="0" err="1"/>
              <a:t>por</a:t>
            </a:r>
            <a:r>
              <a:rPr lang="en-US" sz="2400" dirty="0"/>
              <a:t> </a:t>
            </a:r>
            <a:r>
              <a:rPr lang="en-US" sz="2400" dirty="0" err="1"/>
              <a:t>meio</a:t>
            </a:r>
            <a:r>
              <a:rPr lang="en-US" sz="2400" dirty="0"/>
              <a:t> de </a:t>
            </a:r>
            <a:r>
              <a:rPr lang="en-US" sz="2400" dirty="0" err="1"/>
              <a:t>critérios</a:t>
            </a:r>
            <a:r>
              <a:rPr lang="en-US" sz="2400" dirty="0"/>
              <a:t> </a:t>
            </a:r>
            <a:r>
              <a:rPr lang="en-US" sz="2400" dirty="0" err="1"/>
              <a:t>previamente</a:t>
            </a:r>
            <a:r>
              <a:rPr lang="en-US" sz="2400" dirty="0"/>
              <a:t> </a:t>
            </a:r>
            <a:r>
              <a:rPr lang="en-US" sz="2400" dirty="0" err="1"/>
              <a:t>definidos</a:t>
            </a:r>
            <a:r>
              <a:rPr lang="en-US" sz="2400" dirty="0"/>
              <a:t>: </a:t>
            </a:r>
            <a:r>
              <a:rPr lang="en-US" sz="2400" dirty="0" err="1"/>
              <a:t>por</a:t>
            </a:r>
            <a:r>
              <a:rPr lang="en-US" sz="2400" dirty="0"/>
              <a:t> </a:t>
            </a:r>
            <a:r>
              <a:rPr lang="en-US" sz="2400" dirty="0" err="1"/>
              <a:t>sexo</a:t>
            </a:r>
            <a:r>
              <a:rPr lang="en-US" sz="2400" dirty="0"/>
              <a:t>, </a:t>
            </a:r>
            <a:r>
              <a:rPr lang="en-US" sz="2400" dirty="0" err="1"/>
              <a:t>por</a:t>
            </a:r>
            <a:r>
              <a:rPr lang="en-US" sz="2400" dirty="0"/>
              <a:t> </a:t>
            </a:r>
            <a:r>
              <a:rPr lang="en-US" sz="2400" dirty="0" err="1"/>
              <a:t>idade</a:t>
            </a:r>
            <a:r>
              <a:rPr lang="en-US" sz="2400" dirty="0"/>
              <a:t>, </a:t>
            </a:r>
            <a:r>
              <a:rPr lang="en-US" sz="2400" dirty="0" err="1"/>
              <a:t>por</a:t>
            </a:r>
            <a:r>
              <a:rPr lang="en-US" sz="2400" dirty="0"/>
              <a:t> </a:t>
            </a:r>
            <a:r>
              <a:rPr lang="en-US" sz="2400" dirty="0" err="1"/>
              <a:t>ramo</a:t>
            </a:r>
            <a:r>
              <a:rPr lang="en-US" sz="2400" dirty="0"/>
              <a:t> de </a:t>
            </a:r>
            <a:r>
              <a:rPr lang="en-US" sz="2400" dirty="0" err="1"/>
              <a:t>atividade</a:t>
            </a:r>
            <a:r>
              <a:rPr lang="en-US" sz="2400" dirty="0"/>
              <a:t>, </a:t>
            </a:r>
            <a:r>
              <a:rPr lang="en-US" sz="2400" dirty="0" err="1"/>
              <a:t>por</a:t>
            </a:r>
            <a:r>
              <a:rPr lang="en-US" sz="2400" dirty="0"/>
              <a:t> </a:t>
            </a:r>
            <a:r>
              <a:rPr lang="en-US" sz="2400" dirty="0" err="1"/>
              <a:t>localização</a:t>
            </a:r>
            <a:r>
              <a:rPr lang="en-US" sz="2400" dirty="0"/>
              <a:t> </a:t>
            </a:r>
            <a:r>
              <a:rPr lang="en-US" sz="2400" dirty="0" err="1"/>
              <a:t>geográfica</a:t>
            </a:r>
            <a:r>
              <a:rPr lang="en-US" sz="2400" dirty="0"/>
              <a:t> etc. As </a:t>
            </a:r>
            <a:r>
              <a:rPr lang="en-US" sz="2400" dirty="0" err="1"/>
              <a:t>entrevistas</a:t>
            </a:r>
            <a:r>
              <a:rPr lang="en-US" sz="2400" dirty="0"/>
              <a:t> </a:t>
            </a:r>
            <a:r>
              <a:rPr lang="en-US" sz="2400" dirty="0" err="1"/>
              <a:t>não</a:t>
            </a:r>
            <a:r>
              <a:rPr lang="en-US" sz="2400" dirty="0"/>
              <a:t> </a:t>
            </a:r>
            <a:r>
              <a:rPr lang="en-US" sz="2400" dirty="0" err="1"/>
              <a:t>exigem</a:t>
            </a:r>
            <a:r>
              <a:rPr lang="en-US" sz="2400" dirty="0"/>
              <a:t> um local </a:t>
            </a:r>
            <a:r>
              <a:rPr lang="en-US" sz="2400" dirty="0" err="1"/>
              <a:t>previamente</a:t>
            </a:r>
            <a:r>
              <a:rPr lang="en-US" sz="2400" dirty="0"/>
              <a:t> </a:t>
            </a:r>
            <a:r>
              <a:rPr lang="en-US" sz="2400" dirty="0" err="1"/>
              <a:t>ou</a:t>
            </a:r>
            <a:r>
              <a:rPr lang="en-US" sz="2400" dirty="0"/>
              <a:t> </a:t>
            </a:r>
            <a:r>
              <a:rPr lang="en-US" sz="2400" dirty="0" err="1"/>
              <a:t>em</a:t>
            </a:r>
            <a:r>
              <a:rPr lang="en-US" sz="2400" dirty="0"/>
              <a:t> </a:t>
            </a:r>
            <a:r>
              <a:rPr lang="en-US" sz="2400" dirty="0" err="1"/>
              <a:t>pontos</a:t>
            </a:r>
            <a:r>
              <a:rPr lang="en-US" sz="2400" dirty="0"/>
              <a:t> de </a:t>
            </a:r>
            <a:r>
              <a:rPr lang="en-US" sz="2400" dirty="0" err="1"/>
              <a:t>fluxo</a:t>
            </a:r>
            <a:r>
              <a:rPr lang="en-US" sz="2400" dirty="0"/>
              <a:t> de </a:t>
            </a:r>
            <a:r>
              <a:rPr lang="en-US" sz="2400" dirty="0" err="1"/>
              <a:t>pessoas</a:t>
            </a:r>
            <a:r>
              <a:rPr lang="en-US" sz="2400" dirty="0"/>
              <a:t>. O </a:t>
            </a:r>
            <a:r>
              <a:rPr lang="en-US" sz="2400" dirty="0" err="1"/>
              <a:t>importante</a:t>
            </a:r>
            <a:r>
              <a:rPr lang="en-US" sz="2400" dirty="0"/>
              <a:t> </a:t>
            </a:r>
            <a:r>
              <a:rPr lang="en-US" sz="2400" dirty="0" err="1"/>
              <a:t>é</a:t>
            </a:r>
            <a:r>
              <a:rPr lang="en-US" sz="2400" dirty="0"/>
              <a:t> </a:t>
            </a:r>
            <a:r>
              <a:rPr lang="en-US" sz="2400" dirty="0" err="1"/>
              <a:t>que</a:t>
            </a:r>
            <a:r>
              <a:rPr lang="en-US" sz="2400" dirty="0"/>
              <a:t> </a:t>
            </a:r>
            <a:r>
              <a:rPr lang="en-US" sz="2400" dirty="0" err="1"/>
              <a:t>sejam</a:t>
            </a:r>
            <a:r>
              <a:rPr lang="en-US" sz="2400" dirty="0"/>
              <a:t> </a:t>
            </a:r>
            <a:r>
              <a:rPr lang="en-US" sz="2400" dirty="0" err="1"/>
              <a:t>aplicadas</a:t>
            </a:r>
            <a:r>
              <a:rPr lang="en-US" sz="2400" dirty="0"/>
              <a:t> </a:t>
            </a:r>
            <a:r>
              <a:rPr lang="en-US" sz="2400" dirty="0" err="1"/>
              <a:t>individualmente</a:t>
            </a:r>
            <a:r>
              <a:rPr lang="en-US" sz="2400" dirty="0"/>
              <a:t> e </a:t>
            </a:r>
            <a:r>
              <a:rPr lang="en-US" sz="2400" dirty="0" err="1"/>
              <a:t>sigam</a:t>
            </a:r>
            <a:r>
              <a:rPr lang="en-US" sz="2400" dirty="0"/>
              <a:t> as </a:t>
            </a:r>
            <a:r>
              <a:rPr lang="en-US" sz="2400" dirty="0" err="1"/>
              <a:t>regras</a:t>
            </a:r>
            <a:r>
              <a:rPr lang="en-US" sz="2400" dirty="0"/>
              <a:t> de </a:t>
            </a:r>
            <a:r>
              <a:rPr lang="en-US" sz="2400" dirty="0" err="1"/>
              <a:t>seleção</a:t>
            </a:r>
            <a:r>
              <a:rPr lang="en-US" sz="2400" dirty="0"/>
              <a:t> da </a:t>
            </a:r>
            <a:r>
              <a:rPr lang="en-US" sz="2400" dirty="0" err="1"/>
              <a:t>amostra</a:t>
            </a:r>
            <a:r>
              <a:rPr lang="en-US" sz="2400" dirty="0" smtClean="0"/>
              <a:t>.</a:t>
            </a:r>
            <a:endParaRPr lang="pt-BR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71538" y="177463"/>
            <a:ext cx="8162925" cy="1446550"/>
          </a:xfrm>
        </p:spPr>
        <p:txBody>
          <a:bodyPr/>
          <a:lstStyle/>
          <a:p>
            <a:pPr algn="ctr"/>
            <a:r>
              <a:rPr lang="en-US" dirty="0" err="1"/>
              <a:t>Diferença</a:t>
            </a:r>
            <a:r>
              <a:rPr lang="en-US" dirty="0"/>
              <a:t> entre </a:t>
            </a:r>
            <a:r>
              <a:rPr lang="en-US" dirty="0" err="1"/>
              <a:t>pesquisa</a:t>
            </a:r>
            <a:r>
              <a:rPr lang="en-US" dirty="0"/>
              <a:t> </a:t>
            </a:r>
            <a:r>
              <a:rPr lang="en-US" dirty="0" err="1"/>
              <a:t>qualitativa</a:t>
            </a:r>
            <a:r>
              <a:rPr lang="en-US" dirty="0"/>
              <a:t> e </a:t>
            </a:r>
            <a:r>
              <a:rPr lang="en-US" dirty="0" err="1" smtClean="0"/>
              <a:t>quantitativa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3231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2813" y="2118320"/>
            <a:ext cx="8110537" cy="4407024"/>
          </a:xfrm>
        </p:spPr>
        <p:txBody>
          <a:bodyPr/>
          <a:lstStyle/>
          <a:p>
            <a:r>
              <a:rPr lang="en-US" sz="2400" b="1" i="1" u="sng" dirty="0" err="1"/>
              <a:t>Relatório</a:t>
            </a:r>
            <a:r>
              <a:rPr lang="en-US" sz="2400" b="1" i="1" u="sng" dirty="0"/>
              <a:t>:</a:t>
            </a:r>
            <a:endParaRPr lang="pt-BR" sz="2400" dirty="0"/>
          </a:p>
          <a:p>
            <a:pPr lvl="0"/>
            <a:r>
              <a:rPr lang="en-US" sz="2400" b="1" dirty="0" err="1"/>
              <a:t>Qualitativa</a:t>
            </a:r>
            <a:r>
              <a:rPr lang="en-US" sz="2400" dirty="0"/>
              <a:t> - as </a:t>
            </a:r>
            <a:r>
              <a:rPr lang="en-US" sz="2400" dirty="0" err="1"/>
              <a:t>informações</a:t>
            </a:r>
            <a:r>
              <a:rPr lang="en-US" sz="2400" dirty="0"/>
              <a:t> </a:t>
            </a:r>
            <a:r>
              <a:rPr lang="en-US" sz="2400" dirty="0" err="1"/>
              <a:t>colhidas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abordagem</a:t>
            </a:r>
            <a:r>
              <a:rPr lang="en-US" sz="2400" dirty="0"/>
              <a:t> </a:t>
            </a:r>
            <a:r>
              <a:rPr lang="en-US" sz="2400" dirty="0" err="1"/>
              <a:t>qualitativa</a:t>
            </a:r>
            <a:r>
              <a:rPr lang="en-US" sz="2400" dirty="0"/>
              <a:t> </a:t>
            </a:r>
            <a:r>
              <a:rPr lang="en-US" sz="2400" dirty="0" err="1"/>
              <a:t>são</a:t>
            </a:r>
            <a:r>
              <a:rPr lang="en-US" sz="2400" dirty="0"/>
              <a:t> </a:t>
            </a:r>
            <a:r>
              <a:rPr lang="en-US" sz="2400" dirty="0" err="1"/>
              <a:t>analizadas</a:t>
            </a:r>
            <a:r>
              <a:rPr lang="en-US" sz="2400" dirty="0"/>
              <a:t> de </a:t>
            </a:r>
            <a:r>
              <a:rPr lang="en-US" sz="2400" dirty="0" err="1"/>
              <a:t>acordo</a:t>
            </a:r>
            <a:r>
              <a:rPr lang="en-US" sz="2400" dirty="0"/>
              <a:t> com o </a:t>
            </a:r>
            <a:r>
              <a:rPr lang="en-US" sz="2400" dirty="0" err="1"/>
              <a:t>roteiro</a:t>
            </a:r>
            <a:r>
              <a:rPr lang="en-US" sz="2400" dirty="0"/>
              <a:t> </a:t>
            </a:r>
            <a:r>
              <a:rPr lang="en-US" sz="2400" dirty="0" err="1"/>
              <a:t>aplicado</a:t>
            </a:r>
            <a:r>
              <a:rPr lang="en-US" sz="2400" dirty="0"/>
              <a:t> e </a:t>
            </a:r>
            <a:r>
              <a:rPr lang="en-US" sz="2400" dirty="0" err="1"/>
              <a:t>registradas</a:t>
            </a:r>
            <a:r>
              <a:rPr lang="en-US" sz="2400" dirty="0"/>
              <a:t> </a:t>
            </a:r>
            <a:r>
              <a:rPr lang="en-US" sz="2400" dirty="0" err="1"/>
              <a:t>em</a:t>
            </a:r>
            <a:r>
              <a:rPr lang="en-US" sz="2400" dirty="0"/>
              <a:t> </a:t>
            </a:r>
            <a:r>
              <a:rPr lang="en-US" sz="2400" dirty="0" err="1"/>
              <a:t>relatório</a:t>
            </a:r>
            <a:r>
              <a:rPr lang="en-US" sz="2400" dirty="0"/>
              <a:t>, </a:t>
            </a:r>
            <a:r>
              <a:rPr lang="en-US" sz="2400" dirty="0" err="1"/>
              <a:t>destacando</a:t>
            </a:r>
            <a:r>
              <a:rPr lang="en-US" sz="2400" dirty="0"/>
              <a:t> </a:t>
            </a:r>
            <a:r>
              <a:rPr lang="en-US" sz="2400" dirty="0" err="1"/>
              <a:t>opiniões</a:t>
            </a:r>
            <a:r>
              <a:rPr lang="en-US" sz="2400" dirty="0"/>
              <a:t>, </a:t>
            </a:r>
            <a:r>
              <a:rPr lang="en-US" sz="2400" dirty="0" err="1"/>
              <a:t>comentario</a:t>
            </a:r>
            <a:r>
              <a:rPr lang="en-US" sz="2400" dirty="0"/>
              <a:t> e </a:t>
            </a:r>
            <a:r>
              <a:rPr lang="en-US" sz="2400" dirty="0" err="1"/>
              <a:t>frases</a:t>
            </a:r>
            <a:r>
              <a:rPr lang="en-US" sz="2400" dirty="0"/>
              <a:t> </a:t>
            </a:r>
            <a:r>
              <a:rPr lang="en-US" sz="2400" dirty="0" err="1"/>
              <a:t>mais</a:t>
            </a:r>
            <a:r>
              <a:rPr lang="en-US" sz="2400" dirty="0"/>
              <a:t> </a:t>
            </a:r>
            <a:r>
              <a:rPr lang="en-US" sz="2400" dirty="0" err="1"/>
              <a:t>relevantes</a:t>
            </a:r>
            <a:r>
              <a:rPr lang="en-US" sz="2400" dirty="0"/>
              <a:t> </a:t>
            </a:r>
            <a:r>
              <a:rPr lang="en-US" sz="2400" dirty="0" err="1"/>
              <a:t>que</a:t>
            </a:r>
            <a:r>
              <a:rPr lang="en-US" sz="2400" dirty="0"/>
              <a:t> </a:t>
            </a:r>
            <a:r>
              <a:rPr lang="en-US" sz="2400" dirty="0" err="1"/>
              <a:t>surgiram</a:t>
            </a:r>
            <a:r>
              <a:rPr lang="en-US" sz="2400" dirty="0" smtClean="0"/>
              <a:t>.</a:t>
            </a:r>
          </a:p>
          <a:p>
            <a:pPr lvl="0"/>
            <a:endParaRPr lang="pt-BR" sz="2400" dirty="0"/>
          </a:p>
          <a:p>
            <a:pPr lvl="0"/>
            <a:r>
              <a:rPr lang="en-US" sz="2400" b="1" dirty="0" err="1"/>
              <a:t>Quantitativa</a:t>
            </a:r>
            <a:r>
              <a:rPr lang="en-US" sz="2400" dirty="0"/>
              <a:t> - o </a:t>
            </a:r>
            <a:r>
              <a:rPr lang="en-US" sz="2400" dirty="0" err="1"/>
              <a:t>relatório</a:t>
            </a:r>
            <a:r>
              <a:rPr lang="en-US" sz="2400" dirty="0"/>
              <a:t> da </a:t>
            </a:r>
            <a:r>
              <a:rPr lang="en-US" sz="2400" dirty="0" err="1"/>
              <a:t>pesquisa</a:t>
            </a:r>
            <a:r>
              <a:rPr lang="en-US" sz="2400" dirty="0"/>
              <a:t> </a:t>
            </a:r>
            <a:r>
              <a:rPr lang="en-US" sz="2400" dirty="0" err="1"/>
              <a:t>quantitativa</a:t>
            </a:r>
            <a:r>
              <a:rPr lang="en-US" sz="2400" dirty="0"/>
              <a:t>, </a:t>
            </a:r>
            <a:r>
              <a:rPr lang="en-US" sz="2400" dirty="0" err="1"/>
              <a:t>além</a:t>
            </a:r>
            <a:r>
              <a:rPr lang="en-US" sz="2400" dirty="0"/>
              <a:t> das </a:t>
            </a:r>
            <a:r>
              <a:rPr lang="en-US" sz="2400" dirty="0" err="1"/>
              <a:t>interpretações</a:t>
            </a:r>
            <a:r>
              <a:rPr lang="en-US" sz="2400" dirty="0"/>
              <a:t> e </a:t>
            </a:r>
            <a:r>
              <a:rPr lang="en-US" sz="2400" dirty="0" err="1"/>
              <a:t>conclusões</a:t>
            </a:r>
            <a:r>
              <a:rPr lang="en-US" sz="2400" dirty="0"/>
              <a:t>, </a:t>
            </a:r>
            <a:r>
              <a:rPr lang="en-US" sz="2400" dirty="0" err="1"/>
              <a:t>deve</a:t>
            </a:r>
            <a:r>
              <a:rPr lang="en-US" sz="2400" dirty="0"/>
              <a:t> </a:t>
            </a:r>
            <a:r>
              <a:rPr lang="en-US" sz="2400" dirty="0" err="1"/>
              <a:t>mostar</a:t>
            </a:r>
            <a:r>
              <a:rPr lang="en-US" sz="2400" dirty="0"/>
              <a:t> </a:t>
            </a:r>
            <a:r>
              <a:rPr lang="en-US" sz="2400" dirty="0" err="1"/>
              <a:t>tabelas</a:t>
            </a:r>
            <a:r>
              <a:rPr lang="en-US" sz="2400" dirty="0"/>
              <a:t> de </a:t>
            </a:r>
            <a:r>
              <a:rPr lang="en-US" sz="2400" dirty="0" err="1"/>
              <a:t>percentuais</a:t>
            </a:r>
            <a:r>
              <a:rPr lang="en-US" sz="2400" dirty="0"/>
              <a:t> e </a:t>
            </a:r>
            <a:r>
              <a:rPr lang="en-US" sz="2400" dirty="0" err="1"/>
              <a:t>gráficos</a:t>
            </a:r>
            <a:r>
              <a:rPr lang="en-US" sz="2400" dirty="0" smtClean="0"/>
              <a:t>.</a:t>
            </a:r>
            <a:endParaRPr lang="pt-BR" sz="24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71538" y="177463"/>
            <a:ext cx="8162925" cy="1446550"/>
          </a:xfrm>
        </p:spPr>
        <p:txBody>
          <a:bodyPr/>
          <a:lstStyle/>
          <a:p>
            <a:pPr algn="ctr"/>
            <a:r>
              <a:rPr lang="en-US" dirty="0" err="1"/>
              <a:t>Diferença</a:t>
            </a:r>
            <a:r>
              <a:rPr lang="en-US" dirty="0"/>
              <a:t> entre </a:t>
            </a:r>
            <a:r>
              <a:rPr lang="en-US" dirty="0" err="1"/>
              <a:t>pesquisa</a:t>
            </a:r>
            <a:r>
              <a:rPr lang="en-US" dirty="0"/>
              <a:t> </a:t>
            </a:r>
            <a:r>
              <a:rPr lang="en-US" dirty="0" err="1"/>
              <a:t>qualitativa</a:t>
            </a:r>
            <a:r>
              <a:rPr lang="en-US" dirty="0"/>
              <a:t> e </a:t>
            </a:r>
            <a:r>
              <a:rPr lang="en-US" dirty="0" err="1" smtClean="0"/>
              <a:t>quantitativa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3960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2813" y="3057128"/>
            <a:ext cx="8110537" cy="1812032"/>
          </a:xfrm>
        </p:spPr>
        <p:txBody>
          <a:bodyPr/>
          <a:lstStyle/>
          <a:p>
            <a:r>
              <a:rPr lang="en-US" sz="2400" dirty="0"/>
              <a:t>De </a:t>
            </a:r>
            <a:r>
              <a:rPr lang="en-US" sz="2400" dirty="0" err="1"/>
              <a:t>maneira</a:t>
            </a:r>
            <a:r>
              <a:rPr lang="en-US" sz="2400" dirty="0"/>
              <a:t> </a:t>
            </a:r>
            <a:r>
              <a:rPr lang="en-US" sz="2400" dirty="0" err="1"/>
              <a:t>sucinta</a:t>
            </a:r>
            <a:r>
              <a:rPr lang="en-US" sz="2400" dirty="0"/>
              <a:t>, </a:t>
            </a:r>
            <a:r>
              <a:rPr lang="en-US" sz="2400" dirty="0" err="1"/>
              <a:t>em</a:t>
            </a:r>
            <a:r>
              <a:rPr lang="en-US" sz="2400" dirty="0"/>
              <a:t> </a:t>
            </a:r>
            <a:r>
              <a:rPr lang="en-US" sz="2400" dirty="0" err="1"/>
              <a:t>pesquisas</a:t>
            </a:r>
            <a:r>
              <a:rPr lang="en-US" sz="2400" dirty="0"/>
              <a:t> </a:t>
            </a:r>
            <a:r>
              <a:rPr lang="en-US" sz="2400" dirty="0" err="1"/>
              <a:t>qualitativas</a:t>
            </a:r>
            <a:r>
              <a:rPr lang="en-US" sz="2400" dirty="0"/>
              <a:t> o </a:t>
            </a:r>
            <a:r>
              <a:rPr lang="en-US" sz="2400" dirty="0" err="1"/>
              <a:t>importante</a:t>
            </a:r>
            <a:r>
              <a:rPr lang="en-US" sz="2400" dirty="0"/>
              <a:t> </a:t>
            </a:r>
            <a:r>
              <a:rPr lang="en-US" sz="2400" dirty="0" err="1"/>
              <a:t>é</a:t>
            </a:r>
            <a:r>
              <a:rPr lang="en-US" sz="2400" dirty="0"/>
              <a:t> o </a:t>
            </a:r>
            <a:r>
              <a:rPr lang="en-US" sz="2400" dirty="0" err="1"/>
              <a:t>que</a:t>
            </a:r>
            <a:r>
              <a:rPr lang="en-US" sz="2400" dirty="0"/>
              <a:t> se </a:t>
            </a:r>
            <a:r>
              <a:rPr lang="en-US" sz="2400" dirty="0" err="1"/>
              <a:t>fala</a:t>
            </a:r>
            <a:r>
              <a:rPr lang="en-US" sz="2400" dirty="0"/>
              <a:t> </a:t>
            </a:r>
            <a:r>
              <a:rPr lang="en-US" sz="2400" dirty="0" err="1"/>
              <a:t>sobre</a:t>
            </a:r>
            <a:r>
              <a:rPr lang="en-US" sz="2400" dirty="0"/>
              <a:t> um </a:t>
            </a:r>
            <a:r>
              <a:rPr lang="en-US" sz="2400" dirty="0" err="1"/>
              <a:t>tema</a:t>
            </a:r>
            <a:r>
              <a:rPr lang="en-US" sz="2400" dirty="0"/>
              <a:t>, </a:t>
            </a:r>
            <a:r>
              <a:rPr lang="en-US" sz="2400" dirty="0" err="1"/>
              <a:t>enquanto</a:t>
            </a:r>
            <a:r>
              <a:rPr lang="en-US" sz="2400" dirty="0"/>
              <a:t> </a:t>
            </a:r>
            <a:r>
              <a:rPr lang="en-US" sz="2400" dirty="0" err="1"/>
              <a:t>que</a:t>
            </a:r>
            <a:r>
              <a:rPr lang="en-US" sz="2400" dirty="0"/>
              <a:t> </a:t>
            </a:r>
            <a:r>
              <a:rPr lang="en-US" sz="2400" dirty="0" err="1"/>
              <a:t>em</a:t>
            </a:r>
            <a:r>
              <a:rPr lang="en-US" sz="2400" dirty="0"/>
              <a:t> </a:t>
            </a:r>
            <a:r>
              <a:rPr lang="en-US" sz="2400" dirty="0" err="1"/>
              <a:t>pesquisas</a:t>
            </a:r>
            <a:r>
              <a:rPr lang="en-US" sz="2400" dirty="0"/>
              <a:t> </a:t>
            </a:r>
            <a:r>
              <a:rPr lang="en-US" sz="2400" dirty="0" err="1"/>
              <a:t>quantitativas</a:t>
            </a:r>
            <a:r>
              <a:rPr lang="en-US" sz="2400" dirty="0"/>
              <a:t> o </a:t>
            </a:r>
            <a:r>
              <a:rPr lang="en-US" sz="2400" dirty="0" err="1"/>
              <a:t>importante</a:t>
            </a:r>
            <a:r>
              <a:rPr lang="en-US" sz="2400" dirty="0"/>
              <a:t> </a:t>
            </a:r>
            <a:r>
              <a:rPr lang="en-US" sz="2400" dirty="0" err="1"/>
              <a:t>é</a:t>
            </a:r>
            <a:r>
              <a:rPr lang="en-US" sz="2400" dirty="0"/>
              <a:t> </a:t>
            </a:r>
            <a:r>
              <a:rPr lang="en-US" sz="2400" dirty="0" err="1"/>
              <a:t>quantas</a:t>
            </a:r>
            <a:r>
              <a:rPr lang="en-US" sz="2400" dirty="0"/>
              <a:t> </a:t>
            </a:r>
            <a:r>
              <a:rPr lang="en-US" sz="2400" dirty="0" err="1"/>
              <a:t>vezes</a:t>
            </a:r>
            <a:r>
              <a:rPr lang="en-US" sz="2400" dirty="0"/>
              <a:t> </a:t>
            </a:r>
            <a:r>
              <a:rPr lang="en-US" sz="2400" dirty="0" err="1"/>
              <a:t>é</a:t>
            </a:r>
            <a:r>
              <a:rPr lang="en-US" sz="2400" dirty="0"/>
              <a:t> </a:t>
            </a:r>
            <a:r>
              <a:rPr lang="en-US" sz="2400" dirty="0" err="1"/>
              <a:t>falado</a:t>
            </a:r>
            <a:r>
              <a:rPr lang="en-US" sz="2400" dirty="0" smtClean="0"/>
              <a:t>.</a:t>
            </a:r>
            <a:endParaRPr lang="pt-BR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71538" y="177463"/>
            <a:ext cx="8162925" cy="1446550"/>
          </a:xfrm>
        </p:spPr>
        <p:txBody>
          <a:bodyPr/>
          <a:lstStyle/>
          <a:p>
            <a:pPr algn="ctr"/>
            <a:r>
              <a:rPr lang="en-US" dirty="0" err="1"/>
              <a:t>Diferença</a:t>
            </a:r>
            <a:r>
              <a:rPr lang="en-US" dirty="0"/>
              <a:t> entre </a:t>
            </a:r>
            <a:r>
              <a:rPr lang="en-US" dirty="0" err="1"/>
              <a:t>pesquisa</a:t>
            </a:r>
            <a:r>
              <a:rPr lang="en-US" dirty="0"/>
              <a:t> </a:t>
            </a:r>
            <a:r>
              <a:rPr lang="en-US" dirty="0" err="1"/>
              <a:t>qualitativa</a:t>
            </a:r>
            <a:r>
              <a:rPr lang="en-US" dirty="0"/>
              <a:t> e </a:t>
            </a:r>
            <a:r>
              <a:rPr lang="en-US" dirty="0" err="1" smtClean="0"/>
              <a:t>quantitativa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536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0"/>
          <p:cNvSpPr>
            <a:spLocks noChangeArrowheads="1"/>
          </p:cNvSpPr>
          <p:nvPr/>
        </p:nvSpPr>
        <p:spPr bwMode="auto">
          <a:xfrm>
            <a:off x="6019800" y="5410200"/>
            <a:ext cx="2895600" cy="1060450"/>
          </a:xfrm>
          <a:prstGeom prst="rect">
            <a:avLst/>
          </a:prstGeom>
          <a:gradFill rotWithShape="0">
            <a:gsLst>
              <a:gs pos="0">
                <a:srgbClr val="86DFB2"/>
              </a:gs>
              <a:gs pos="100000">
                <a:srgbClr val="99FF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Rectangle 51"/>
          <p:cNvSpPr>
            <a:spLocks noChangeArrowheads="1"/>
          </p:cNvSpPr>
          <p:nvPr/>
        </p:nvSpPr>
        <p:spPr bwMode="auto">
          <a:xfrm>
            <a:off x="2971800" y="5410200"/>
            <a:ext cx="3063875" cy="1060450"/>
          </a:xfrm>
          <a:prstGeom prst="rect">
            <a:avLst/>
          </a:prstGeom>
          <a:gradFill rotWithShape="0">
            <a:gsLst>
              <a:gs pos="0">
                <a:srgbClr val="33CCFF"/>
              </a:gs>
              <a:gs pos="100000">
                <a:srgbClr val="99E5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Rectangle 49"/>
          <p:cNvSpPr>
            <a:spLocks noChangeArrowheads="1"/>
          </p:cNvSpPr>
          <p:nvPr/>
        </p:nvSpPr>
        <p:spPr bwMode="auto">
          <a:xfrm>
            <a:off x="6461125" y="3657600"/>
            <a:ext cx="2454275" cy="1212850"/>
          </a:xfrm>
          <a:prstGeom prst="rect">
            <a:avLst/>
          </a:prstGeom>
          <a:gradFill rotWithShape="0">
            <a:gsLst>
              <a:gs pos="0">
                <a:srgbClr val="CCFFFF"/>
              </a:gs>
              <a:gs pos="100000">
                <a:srgbClr val="87A9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47"/>
          <p:cNvSpPr>
            <a:spLocks noChangeArrowheads="1"/>
          </p:cNvSpPr>
          <p:nvPr/>
        </p:nvSpPr>
        <p:spPr bwMode="auto">
          <a:xfrm>
            <a:off x="2514600" y="3581400"/>
            <a:ext cx="2454275" cy="1289050"/>
          </a:xfrm>
          <a:prstGeom prst="rect">
            <a:avLst/>
          </a:prstGeom>
          <a:gradFill rotWithShape="0">
            <a:gsLst>
              <a:gs pos="0">
                <a:srgbClr val="B2B2B2"/>
              </a:gs>
              <a:gs pos="100000">
                <a:srgbClr val="87878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Rectangle 35"/>
          <p:cNvSpPr>
            <a:spLocks noChangeArrowheads="1"/>
          </p:cNvSpPr>
          <p:nvPr/>
        </p:nvSpPr>
        <p:spPr bwMode="auto">
          <a:xfrm>
            <a:off x="2667000" y="3810000"/>
            <a:ext cx="210502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50000"/>
              </a:spcBef>
            </a:pPr>
            <a:r>
              <a:rPr lang="pt-BR" sz="1600" b="1">
                <a:latin typeface="Arial" charset="0"/>
              </a:rPr>
              <a:t>Que preço devemos cobrar por nossos novos produtos?</a:t>
            </a:r>
          </a:p>
        </p:txBody>
      </p:sp>
      <p:sp>
        <p:nvSpPr>
          <p:cNvPr id="5127" name="Rectangle 48"/>
          <p:cNvSpPr>
            <a:spLocks noChangeArrowheads="1"/>
          </p:cNvSpPr>
          <p:nvPr/>
        </p:nvSpPr>
        <p:spPr bwMode="auto">
          <a:xfrm>
            <a:off x="4800600" y="3657600"/>
            <a:ext cx="1981200" cy="1371600"/>
          </a:xfrm>
          <a:prstGeom prst="rect">
            <a:avLst/>
          </a:prstGeom>
          <a:gradFill rotWithShape="0">
            <a:gsLst>
              <a:gs pos="0">
                <a:srgbClr val="FFCC66"/>
              </a:gs>
              <a:gs pos="100000">
                <a:srgbClr val="FFE5B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8" name="Rectangle 36"/>
          <p:cNvSpPr>
            <a:spLocks noChangeArrowheads="1"/>
          </p:cNvSpPr>
          <p:nvPr/>
        </p:nvSpPr>
        <p:spPr bwMode="auto">
          <a:xfrm>
            <a:off x="4829175" y="3810000"/>
            <a:ext cx="218122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50000"/>
              </a:spcBef>
            </a:pPr>
            <a:r>
              <a:rPr lang="pt-BR" sz="1600" b="1">
                <a:latin typeface="Arial" charset="0"/>
              </a:rPr>
              <a:t>Onde e por quem nossos produtos devem ser vendidos?</a:t>
            </a:r>
          </a:p>
        </p:txBody>
      </p:sp>
      <p:sp>
        <p:nvSpPr>
          <p:cNvPr id="5129" name="Rectangle 46"/>
          <p:cNvSpPr>
            <a:spLocks noChangeArrowheads="1"/>
          </p:cNvSpPr>
          <p:nvPr/>
        </p:nvSpPr>
        <p:spPr bwMode="auto">
          <a:xfrm>
            <a:off x="6019800" y="1981200"/>
            <a:ext cx="2895600" cy="1060450"/>
          </a:xfrm>
          <a:prstGeom prst="rect">
            <a:avLst/>
          </a:prstGeom>
          <a:gradFill rotWithShape="0">
            <a:gsLst>
              <a:gs pos="0">
                <a:srgbClr val="86DFB2"/>
              </a:gs>
              <a:gs pos="100000">
                <a:srgbClr val="99FF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Rectangle 45"/>
          <p:cNvSpPr>
            <a:spLocks noChangeArrowheads="1"/>
          </p:cNvSpPr>
          <p:nvPr/>
        </p:nvSpPr>
        <p:spPr bwMode="auto">
          <a:xfrm>
            <a:off x="2955925" y="1981200"/>
            <a:ext cx="3063875" cy="1060450"/>
          </a:xfrm>
          <a:prstGeom prst="rect">
            <a:avLst/>
          </a:prstGeom>
          <a:gradFill rotWithShape="0">
            <a:gsLst>
              <a:gs pos="0">
                <a:srgbClr val="33CCFF"/>
              </a:gs>
              <a:gs pos="100000">
                <a:srgbClr val="99E5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46150"/>
          </a:xfrm>
        </p:spPr>
        <p:txBody>
          <a:bodyPr/>
          <a:lstStyle/>
          <a:p>
            <a:pPr algn="ctr" eaLnBrk="1" hangingPunct="1"/>
            <a:r>
              <a:rPr lang="pt-BR" sz="2800" b="1">
                <a:latin typeface="Arial" charset="0"/>
              </a:rPr>
              <a:t>QUESTÕES QUE A PESQUISA DE MARKETING PODE AJUDAR A RESPONDER</a:t>
            </a:r>
          </a:p>
        </p:txBody>
      </p:sp>
      <p:sp>
        <p:nvSpPr>
          <p:cNvPr id="5132" name="Rectangle 16"/>
          <p:cNvSpPr>
            <a:spLocks noChangeArrowheads="1"/>
          </p:cNvSpPr>
          <p:nvPr/>
        </p:nvSpPr>
        <p:spPr bwMode="auto">
          <a:xfrm>
            <a:off x="212725" y="3663950"/>
            <a:ext cx="2454275" cy="1212850"/>
          </a:xfrm>
          <a:prstGeom prst="rect">
            <a:avLst/>
          </a:prstGeom>
          <a:gradFill rotWithShape="0">
            <a:gsLst>
              <a:gs pos="0">
                <a:srgbClr val="FFCC66"/>
              </a:gs>
              <a:gs pos="100000">
                <a:srgbClr val="FFE5B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3" name="Rectangle 17"/>
          <p:cNvSpPr>
            <a:spLocks noChangeArrowheads="1"/>
          </p:cNvSpPr>
          <p:nvPr/>
        </p:nvSpPr>
        <p:spPr bwMode="auto">
          <a:xfrm>
            <a:off x="212725" y="2063750"/>
            <a:ext cx="2835275" cy="1060450"/>
          </a:xfrm>
          <a:prstGeom prst="rect">
            <a:avLst/>
          </a:prstGeom>
          <a:gradFill rotWithShape="0">
            <a:gsLst>
              <a:gs pos="0">
                <a:srgbClr val="FFCC66"/>
              </a:gs>
              <a:gs pos="100000">
                <a:srgbClr val="FFE5B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Rectangle 18"/>
          <p:cNvSpPr>
            <a:spLocks noChangeArrowheads="1"/>
          </p:cNvSpPr>
          <p:nvPr/>
        </p:nvSpPr>
        <p:spPr bwMode="auto">
          <a:xfrm>
            <a:off x="219075" y="1385888"/>
            <a:ext cx="8689975" cy="661987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5" name="Rectangle 19"/>
          <p:cNvSpPr>
            <a:spLocks noChangeArrowheads="1"/>
          </p:cNvSpPr>
          <p:nvPr/>
        </p:nvSpPr>
        <p:spPr bwMode="auto">
          <a:xfrm>
            <a:off x="219075" y="2984500"/>
            <a:ext cx="8689975" cy="7620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6" name="Rectangle 20"/>
          <p:cNvSpPr>
            <a:spLocks noChangeArrowheads="1"/>
          </p:cNvSpPr>
          <p:nvPr/>
        </p:nvSpPr>
        <p:spPr bwMode="auto">
          <a:xfrm>
            <a:off x="212725" y="5416550"/>
            <a:ext cx="2911475" cy="1060450"/>
          </a:xfrm>
          <a:prstGeom prst="rect">
            <a:avLst/>
          </a:prstGeom>
          <a:gradFill rotWithShape="0">
            <a:gsLst>
              <a:gs pos="0">
                <a:srgbClr val="FFCC66"/>
              </a:gs>
              <a:gs pos="100000">
                <a:srgbClr val="FFE5B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7" name="Rectangle 21"/>
          <p:cNvSpPr>
            <a:spLocks noChangeArrowheads="1"/>
          </p:cNvSpPr>
          <p:nvPr/>
        </p:nvSpPr>
        <p:spPr bwMode="auto">
          <a:xfrm>
            <a:off x="219075" y="4800600"/>
            <a:ext cx="8689975" cy="7620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304800" y="1371600"/>
            <a:ext cx="39719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tabLst>
                <a:tab pos="1604963" algn="l"/>
                <a:tab pos="5140325" algn="l"/>
              </a:tabLst>
            </a:pPr>
            <a:r>
              <a:rPr lang="pt-BR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Questões sobre mercados</a:t>
            </a:r>
          </a:p>
        </p:txBody>
      </p:sp>
      <p:sp>
        <p:nvSpPr>
          <p:cNvPr id="5139" name="Rectangle 23"/>
          <p:cNvSpPr>
            <a:spLocks noChangeArrowheads="1"/>
          </p:cNvSpPr>
          <p:nvPr/>
        </p:nvSpPr>
        <p:spPr bwMode="auto">
          <a:xfrm>
            <a:off x="261938" y="2120900"/>
            <a:ext cx="2714625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50000"/>
              </a:spcBef>
            </a:pPr>
            <a:r>
              <a:rPr lang="pt-BR" sz="1600" b="1">
                <a:latin typeface="Arial" charset="0"/>
              </a:rPr>
              <a:t>Que tipos de pessoas compram nossos produtos?</a:t>
            </a:r>
          </a:p>
        </p:txBody>
      </p:sp>
      <p:sp>
        <p:nvSpPr>
          <p:cNvPr id="5140" name="Rectangle 24"/>
          <p:cNvSpPr>
            <a:spLocks noChangeArrowheads="1"/>
          </p:cNvSpPr>
          <p:nvPr/>
        </p:nvSpPr>
        <p:spPr bwMode="auto">
          <a:xfrm>
            <a:off x="3124200" y="2144713"/>
            <a:ext cx="2895600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pt-BR" sz="1600" b="1">
                <a:latin typeface="Arial" charset="0"/>
              </a:rPr>
              <a:t>A demanda por nossos produtos está aumentando ou diminuindo?</a:t>
            </a:r>
          </a:p>
        </p:txBody>
      </p:sp>
      <p:sp>
        <p:nvSpPr>
          <p:cNvPr id="5141" name="Rectangle 25"/>
          <p:cNvSpPr>
            <a:spLocks noChangeArrowheads="1"/>
          </p:cNvSpPr>
          <p:nvPr/>
        </p:nvSpPr>
        <p:spPr bwMode="auto">
          <a:xfrm>
            <a:off x="6078538" y="2122488"/>
            <a:ext cx="2836862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pt-BR" sz="1600" b="1">
                <a:latin typeface="Arial" charset="0"/>
              </a:rPr>
              <a:t>Os canais de distribuição  de nossos produtos precisam ser alterados?</a:t>
            </a:r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309563" y="1698625"/>
            <a:ext cx="26257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Compradores</a:t>
            </a:r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3124200" y="1677988"/>
            <a:ext cx="1636713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tabLst>
                <a:tab pos="1604963" algn="l"/>
                <a:tab pos="5140325" algn="l"/>
              </a:tabLst>
            </a:pPr>
            <a:r>
              <a:rPr lang="pt-BR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Demanda</a:t>
            </a:r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6135688" y="1677988"/>
            <a:ext cx="1636712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tabLst>
                <a:tab pos="1604963" algn="l"/>
                <a:tab pos="5140325" algn="l"/>
              </a:tabLst>
            </a:pPr>
            <a:r>
              <a:rPr lang="pt-BR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Canais</a:t>
            </a:r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304800" y="2971800"/>
            <a:ext cx="6481763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tabLst>
                <a:tab pos="1604963" algn="l"/>
                <a:tab pos="5140325" algn="l"/>
              </a:tabLst>
            </a:pPr>
            <a:r>
              <a:rPr lang="pt-BR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Questões sobre o Composto de Marketing</a:t>
            </a:r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381000" y="3365500"/>
            <a:ext cx="26257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Produto</a:t>
            </a:r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auto">
          <a:xfrm>
            <a:off x="2667000" y="3365500"/>
            <a:ext cx="1636713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tabLst>
                <a:tab pos="1604963" algn="l"/>
                <a:tab pos="5140325" algn="l"/>
              </a:tabLst>
            </a:pPr>
            <a:r>
              <a:rPr lang="pt-BR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Preço</a:t>
            </a:r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auto">
          <a:xfrm>
            <a:off x="4840288" y="3365500"/>
            <a:ext cx="1636712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tabLst>
                <a:tab pos="1604963" algn="l"/>
                <a:tab pos="5140325" algn="l"/>
              </a:tabLst>
            </a:pPr>
            <a:r>
              <a:rPr lang="pt-BR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Distribuição</a:t>
            </a:r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6897688" y="3365500"/>
            <a:ext cx="1636712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tabLst>
                <a:tab pos="1604963" algn="l"/>
                <a:tab pos="5140325" algn="l"/>
              </a:tabLst>
            </a:pPr>
            <a:r>
              <a:rPr lang="pt-BR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Promoção</a:t>
            </a:r>
          </a:p>
        </p:txBody>
      </p:sp>
      <p:sp>
        <p:nvSpPr>
          <p:cNvPr id="5150" name="Rectangle 34"/>
          <p:cNvSpPr>
            <a:spLocks noChangeArrowheads="1"/>
          </p:cNvSpPr>
          <p:nvPr/>
        </p:nvSpPr>
        <p:spPr bwMode="auto">
          <a:xfrm>
            <a:off x="304800" y="3810000"/>
            <a:ext cx="218122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50000"/>
              </a:spcBef>
            </a:pPr>
            <a:r>
              <a:rPr lang="pt-BR" sz="1600" b="1">
                <a:latin typeface="Arial" charset="0"/>
              </a:rPr>
              <a:t>Que projeto de produto tem maior probabilidade de conseguir sucesso?</a:t>
            </a:r>
          </a:p>
        </p:txBody>
      </p:sp>
      <p:sp>
        <p:nvSpPr>
          <p:cNvPr id="1061" name="Rectangle 37"/>
          <p:cNvSpPr>
            <a:spLocks noChangeArrowheads="1"/>
          </p:cNvSpPr>
          <p:nvPr/>
        </p:nvSpPr>
        <p:spPr bwMode="auto">
          <a:xfrm>
            <a:off x="304800" y="4800600"/>
            <a:ext cx="39719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tabLst>
                <a:tab pos="1604963" algn="l"/>
                <a:tab pos="5140325" algn="l"/>
              </a:tabLst>
            </a:pPr>
            <a:r>
              <a:rPr lang="pt-BR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Questões sobre desempenho</a:t>
            </a:r>
          </a:p>
        </p:txBody>
      </p:sp>
      <p:sp>
        <p:nvSpPr>
          <p:cNvPr id="5152" name="Rectangle 38"/>
          <p:cNvSpPr>
            <a:spLocks noChangeArrowheads="1"/>
          </p:cNvSpPr>
          <p:nvPr/>
        </p:nvSpPr>
        <p:spPr bwMode="auto">
          <a:xfrm>
            <a:off x="6324600" y="5641975"/>
            <a:ext cx="2514600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pt-BR" sz="1600" b="1">
                <a:latin typeface="Arial" charset="0"/>
              </a:rPr>
              <a:t>Como o público percebe nossa organização?</a:t>
            </a:r>
          </a:p>
        </p:txBody>
      </p:sp>
      <p:sp>
        <p:nvSpPr>
          <p:cNvPr id="1063" name="Rectangle 39"/>
          <p:cNvSpPr>
            <a:spLocks noChangeArrowheads="1"/>
          </p:cNvSpPr>
          <p:nvPr/>
        </p:nvSpPr>
        <p:spPr bwMode="auto">
          <a:xfrm>
            <a:off x="304800" y="5199063"/>
            <a:ext cx="3276600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Participação de mercado</a:t>
            </a:r>
          </a:p>
        </p:txBody>
      </p:sp>
      <p:sp>
        <p:nvSpPr>
          <p:cNvPr id="1064" name="Rectangle 40"/>
          <p:cNvSpPr>
            <a:spLocks noChangeArrowheads="1"/>
          </p:cNvSpPr>
          <p:nvPr/>
        </p:nvSpPr>
        <p:spPr bwMode="auto">
          <a:xfrm>
            <a:off x="2936875" y="5199063"/>
            <a:ext cx="338772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tabLst>
                <a:tab pos="1604963" algn="l"/>
                <a:tab pos="5140325" algn="l"/>
              </a:tabLst>
            </a:pPr>
            <a:r>
              <a:rPr lang="pt-BR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Satisfação dos clientes</a:t>
            </a:r>
          </a:p>
        </p:txBody>
      </p:sp>
      <p:sp>
        <p:nvSpPr>
          <p:cNvPr id="1065" name="Rectangle 41"/>
          <p:cNvSpPr>
            <a:spLocks noChangeArrowheads="1"/>
          </p:cNvSpPr>
          <p:nvPr/>
        </p:nvSpPr>
        <p:spPr bwMode="auto">
          <a:xfrm>
            <a:off x="6019800" y="5199063"/>
            <a:ext cx="2057400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tabLst>
                <a:tab pos="1604963" algn="l"/>
                <a:tab pos="5140325" algn="l"/>
              </a:tabLst>
            </a:pPr>
            <a:r>
              <a:rPr lang="pt-BR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Reputação</a:t>
            </a:r>
          </a:p>
        </p:txBody>
      </p:sp>
      <p:sp>
        <p:nvSpPr>
          <p:cNvPr id="5156" name="Rectangle 42"/>
          <p:cNvSpPr>
            <a:spLocks noChangeArrowheads="1"/>
          </p:cNvSpPr>
          <p:nvPr/>
        </p:nvSpPr>
        <p:spPr bwMode="auto">
          <a:xfrm>
            <a:off x="3200400" y="5641975"/>
            <a:ext cx="2895600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pt-BR" sz="1600" b="1">
                <a:latin typeface="Arial" charset="0"/>
              </a:rPr>
              <a:t>Os clientes estão satisfeitos com os nossos produtos?</a:t>
            </a:r>
          </a:p>
        </p:txBody>
      </p:sp>
      <p:sp>
        <p:nvSpPr>
          <p:cNvPr id="5157" name="Text Box 43"/>
          <p:cNvSpPr txBox="1">
            <a:spLocks noChangeArrowheads="1"/>
          </p:cNvSpPr>
          <p:nvPr/>
        </p:nvSpPr>
        <p:spPr bwMode="auto">
          <a:xfrm>
            <a:off x="304800" y="5573713"/>
            <a:ext cx="20574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sz="1600" b="1">
                <a:latin typeface="Arial" charset="0"/>
              </a:rPr>
              <a:t>Qual é a nossa participação no mercado total?</a:t>
            </a:r>
          </a:p>
        </p:txBody>
      </p:sp>
      <p:sp>
        <p:nvSpPr>
          <p:cNvPr id="5158" name="Rectangle 44"/>
          <p:cNvSpPr>
            <a:spLocks noChangeArrowheads="1"/>
          </p:cNvSpPr>
          <p:nvPr/>
        </p:nvSpPr>
        <p:spPr bwMode="auto">
          <a:xfrm>
            <a:off x="6858000" y="3810000"/>
            <a:ext cx="2209800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50000"/>
              </a:spcBef>
            </a:pPr>
            <a:r>
              <a:rPr lang="pt-BR" sz="1600" b="1">
                <a:latin typeface="Arial" charset="0"/>
              </a:rPr>
              <a:t>Quanto devemos investir em promoção / comunicação?</a:t>
            </a:r>
          </a:p>
        </p:txBody>
      </p:sp>
      <p:sp>
        <p:nvSpPr>
          <p:cNvPr id="5159" name="Text Box 52"/>
          <p:cNvSpPr txBox="1">
            <a:spLocks noChangeArrowheads="1"/>
          </p:cNvSpPr>
          <p:nvPr/>
        </p:nvSpPr>
        <p:spPr bwMode="auto">
          <a:xfrm>
            <a:off x="152400" y="6583363"/>
            <a:ext cx="307657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700">
                <a:latin typeface="Arial" charset="0"/>
              </a:rPr>
              <a:t>Copyright © 2015 Laury A. Bueno – Administração Mercadológica • MKT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0"/>
          <p:cNvSpPr>
            <a:spLocks noChangeArrowheads="1"/>
          </p:cNvSpPr>
          <p:nvPr/>
        </p:nvSpPr>
        <p:spPr bwMode="auto">
          <a:xfrm>
            <a:off x="609600" y="247650"/>
            <a:ext cx="777875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 algn="ctr" eaLnBrk="0" hangingPunct="0"/>
            <a:r>
              <a:rPr lang="pt-BR" sz="3200" b="1">
                <a:solidFill>
                  <a:schemeClr val="tx2"/>
                </a:solidFill>
                <a:latin typeface="Arial" charset="0"/>
              </a:rPr>
              <a:t>FUNDAMENTOS DE UM SISTEMA DE APOIO A DECISÕES DE MARETING</a:t>
            </a:r>
          </a:p>
        </p:txBody>
      </p:sp>
      <p:sp>
        <p:nvSpPr>
          <p:cNvPr id="24608" name="Rectangle 32"/>
          <p:cNvSpPr>
            <a:spLocks noChangeArrowheads="1"/>
          </p:cNvSpPr>
          <p:nvPr/>
        </p:nvSpPr>
        <p:spPr bwMode="auto">
          <a:xfrm>
            <a:off x="2057400" y="1928813"/>
            <a:ext cx="5281613" cy="4471987"/>
          </a:xfrm>
          <a:prstGeom prst="rect">
            <a:avLst/>
          </a:prstGeom>
          <a:gradFill rotWithShape="0">
            <a:gsLst>
              <a:gs pos="0">
                <a:srgbClr val="00FFFF">
                  <a:gamma/>
                  <a:shade val="66275"/>
                  <a:invGamma/>
                </a:srgbClr>
              </a:gs>
              <a:gs pos="100000">
                <a:srgbClr val="00FFFF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91919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>
              <a:latin typeface="Verdana" pitchFamily="34" charset="0"/>
              <a:ea typeface="+mn-ea"/>
            </a:endParaRPr>
          </a:p>
        </p:txBody>
      </p:sp>
      <p:sp>
        <p:nvSpPr>
          <p:cNvPr id="6148" name="AutoShape 33"/>
          <p:cNvSpPr>
            <a:spLocks noChangeArrowheads="1"/>
          </p:cNvSpPr>
          <p:nvPr/>
        </p:nvSpPr>
        <p:spPr bwMode="auto">
          <a:xfrm>
            <a:off x="3871913" y="4754563"/>
            <a:ext cx="1717675" cy="1368425"/>
          </a:xfrm>
          <a:prstGeom prst="roundRect">
            <a:avLst>
              <a:gd name="adj" fmla="val 12495"/>
            </a:avLst>
          </a:prstGeom>
          <a:solidFill>
            <a:srgbClr val="C8FEC8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0" name="Rectangle 34"/>
          <p:cNvSpPr>
            <a:spLocks noChangeArrowheads="1"/>
          </p:cNvSpPr>
          <p:nvPr/>
        </p:nvSpPr>
        <p:spPr bwMode="auto">
          <a:xfrm>
            <a:off x="4008438" y="3538538"/>
            <a:ext cx="1477962" cy="817562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91919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>
              <a:latin typeface="Verdana" pitchFamily="34" charset="0"/>
              <a:ea typeface="+mn-ea"/>
            </a:endParaRPr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5057775" y="2081213"/>
            <a:ext cx="1638300" cy="1038225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91919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>
              <a:latin typeface="Verdana" pitchFamily="34" charset="0"/>
              <a:ea typeface="+mn-ea"/>
            </a:endParaRPr>
          </a:p>
        </p:txBody>
      </p:sp>
      <p:sp>
        <p:nvSpPr>
          <p:cNvPr id="24612" name="Rectangle 36"/>
          <p:cNvSpPr>
            <a:spLocks noChangeArrowheads="1"/>
          </p:cNvSpPr>
          <p:nvPr/>
        </p:nvSpPr>
        <p:spPr bwMode="auto">
          <a:xfrm>
            <a:off x="2682875" y="2081213"/>
            <a:ext cx="1647825" cy="1038225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91919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>
              <a:latin typeface="Verdana" pitchFamily="34" charset="0"/>
              <a:ea typeface="+mn-ea"/>
            </a:endParaRPr>
          </a:p>
        </p:txBody>
      </p:sp>
      <p:sp>
        <p:nvSpPr>
          <p:cNvPr id="6152" name="Rectangle 37"/>
          <p:cNvSpPr>
            <a:spLocks noChangeArrowheads="1"/>
          </p:cNvSpPr>
          <p:nvPr/>
        </p:nvSpPr>
        <p:spPr bwMode="auto">
          <a:xfrm>
            <a:off x="2743200" y="2157413"/>
            <a:ext cx="1598613" cy="91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r>
              <a:rPr lang="pt-BR" sz="2000" b="1">
                <a:latin typeface="Arial" charset="0"/>
              </a:rPr>
              <a:t>Dados no banco de dados</a:t>
            </a:r>
          </a:p>
        </p:txBody>
      </p:sp>
      <p:sp>
        <p:nvSpPr>
          <p:cNvPr id="6153" name="Rectangle 38"/>
          <p:cNvSpPr>
            <a:spLocks noChangeArrowheads="1"/>
          </p:cNvSpPr>
          <p:nvPr/>
        </p:nvSpPr>
        <p:spPr bwMode="auto">
          <a:xfrm>
            <a:off x="5106988" y="2157413"/>
            <a:ext cx="1598612" cy="91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r>
              <a:rPr lang="pt-BR" sz="2000" b="1">
                <a:latin typeface="Arial" charset="0"/>
              </a:rPr>
              <a:t>Modelos no banco de modelos</a:t>
            </a:r>
          </a:p>
        </p:txBody>
      </p:sp>
      <p:sp>
        <p:nvSpPr>
          <p:cNvPr id="6154" name="Rectangle 39"/>
          <p:cNvSpPr>
            <a:spLocks noChangeArrowheads="1"/>
          </p:cNvSpPr>
          <p:nvPr/>
        </p:nvSpPr>
        <p:spPr bwMode="auto">
          <a:xfrm>
            <a:off x="3962400" y="3605213"/>
            <a:ext cx="1598613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r>
              <a:rPr lang="pt-BR" sz="2000" b="1">
                <a:latin typeface="Arial" charset="0"/>
              </a:rPr>
              <a:t>Sistema de diálogo</a:t>
            </a:r>
          </a:p>
        </p:txBody>
      </p:sp>
      <p:sp>
        <p:nvSpPr>
          <p:cNvPr id="6155" name="Rectangle 40"/>
          <p:cNvSpPr>
            <a:spLocks noChangeArrowheads="1"/>
          </p:cNvSpPr>
          <p:nvPr/>
        </p:nvSpPr>
        <p:spPr bwMode="auto">
          <a:xfrm>
            <a:off x="3886200" y="5205413"/>
            <a:ext cx="1752600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pt-BR" sz="2000" b="1">
                <a:latin typeface="Arial" charset="0"/>
              </a:rPr>
              <a:t>Informações</a:t>
            </a:r>
          </a:p>
        </p:txBody>
      </p:sp>
      <p:sp>
        <p:nvSpPr>
          <p:cNvPr id="6156" name="Line 41"/>
          <p:cNvSpPr>
            <a:spLocks noChangeShapeType="1"/>
          </p:cNvSpPr>
          <p:nvPr/>
        </p:nvSpPr>
        <p:spPr bwMode="auto">
          <a:xfrm>
            <a:off x="3379788" y="3132138"/>
            <a:ext cx="0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7" name="Line 42"/>
          <p:cNvSpPr>
            <a:spLocks noChangeShapeType="1"/>
          </p:cNvSpPr>
          <p:nvPr/>
        </p:nvSpPr>
        <p:spPr bwMode="auto">
          <a:xfrm>
            <a:off x="3386138" y="3282950"/>
            <a:ext cx="11017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8" name="Line 43"/>
          <p:cNvSpPr>
            <a:spLocks noChangeShapeType="1"/>
          </p:cNvSpPr>
          <p:nvPr/>
        </p:nvSpPr>
        <p:spPr bwMode="auto">
          <a:xfrm>
            <a:off x="4494213" y="3289300"/>
            <a:ext cx="0" cy="231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Line 44"/>
          <p:cNvSpPr>
            <a:spLocks noChangeShapeType="1"/>
          </p:cNvSpPr>
          <p:nvPr/>
        </p:nvSpPr>
        <p:spPr bwMode="auto">
          <a:xfrm>
            <a:off x="6046788" y="3132138"/>
            <a:ext cx="0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0" name="Line 45"/>
          <p:cNvSpPr>
            <a:spLocks noChangeShapeType="1"/>
          </p:cNvSpPr>
          <p:nvPr/>
        </p:nvSpPr>
        <p:spPr bwMode="auto">
          <a:xfrm>
            <a:off x="4929188" y="3282950"/>
            <a:ext cx="11017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1" name="Line 46"/>
          <p:cNvSpPr>
            <a:spLocks noChangeShapeType="1"/>
          </p:cNvSpPr>
          <p:nvPr/>
        </p:nvSpPr>
        <p:spPr bwMode="auto">
          <a:xfrm>
            <a:off x="4924425" y="3289300"/>
            <a:ext cx="0" cy="231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2" name="AutoShape 47"/>
          <p:cNvSpPr>
            <a:spLocks noChangeArrowheads="1"/>
          </p:cNvSpPr>
          <p:nvPr/>
        </p:nvSpPr>
        <p:spPr bwMode="auto">
          <a:xfrm rot="16200000" flipH="1">
            <a:off x="4421188" y="3368675"/>
            <a:ext cx="152400" cy="171450"/>
          </a:xfrm>
          <a:prstGeom prst="rightArrow">
            <a:avLst>
              <a:gd name="adj1" fmla="val 50000"/>
              <a:gd name="adj2" fmla="val 50005"/>
            </a:avLst>
          </a:prstGeom>
          <a:solidFill>
            <a:srgbClr val="C8FEC8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3" name="AutoShape 48"/>
          <p:cNvSpPr>
            <a:spLocks noChangeArrowheads="1"/>
          </p:cNvSpPr>
          <p:nvPr/>
        </p:nvSpPr>
        <p:spPr bwMode="auto">
          <a:xfrm rot="16200000" flipH="1">
            <a:off x="4848225" y="3368675"/>
            <a:ext cx="152400" cy="171450"/>
          </a:xfrm>
          <a:prstGeom prst="rightArrow">
            <a:avLst>
              <a:gd name="adj1" fmla="val 50000"/>
              <a:gd name="adj2" fmla="val 50005"/>
            </a:avLst>
          </a:prstGeom>
          <a:solidFill>
            <a:srgbClr val="C8FEC8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4" name="Line 49"/>
          <p:cNvSpPr>
            <a:spLocks noChangeShapeType="1"/>
          </p:cNvSpPr>
          <p:nvPr/>
        </p:nvSpPr>
        <p:spPr bwMode="auto">
          <a:xfrm flipH="1">
            <a:off x="4724400" y="4383088"/>
            <a:ext cx="0" cy="2651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5" name="AutoShape 50"/>
          <p:cNvSpPr>
            <a:spLocks noChangeArrowheads="1"/>
          </p:cNvSpPr>
          <p:nvPr/>
        </p:nvSpPr>
        <p:spPr bwMode="auto">
          <a:xfrm rot="16200000" flipH="1">
            <a:off x="4643438" y="4549775"/>
            <a:ext cx="152400" cy="171450"/>
          </a:xfrm>
          <a:prstGeom prst="rightArrow">
            <a:avLst>
              <a:gd name="adj1" fmla="val 50000"/>
              <a:gd name="adj2" fmla="val 50005"/>
            </a:avLst>
          </a:prstGeom>
          <a:solidFill>
            <a:srgbClr val="C8FEC8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6" name="Text Box 52"/>
          <p:cNvSpPr txBox="1">
            <a:spLocks noChangeArrowheads="1"/>
          </p:cNvSpPr>
          <p:nvPr/>
        </p:nvSpPr>
        <p:spPr bwMode="auto">
          <a:xfrm>
            <a:off x="152400" y="6583363"/>
            <a:ext cx="307657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700">
                <a:latin typeface="Arial" charset="0"/>
              </a:rPr>
              <a:t>Copyright © 2015 Laury A. Bueno – Administração Mercadológica • MKT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2"/>
          <p:cNvSpPr>
            <a:spLocks noChangeArrowheads="1"/>
          </p:cNvSpPr>
          <p:nvPr/>
        </p:nvSpPr>
        <p:spPr bwMode="auto">
          <a:xfrm>
            <a:off x="685800" y="228600"/>
            <a:ext cx="61404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 eaLnBrk="0" hangingPunct="0"/>
            <a:r>
              <a:rPr lang="pt-BR" sz="3600" b="1">
                <a:solidFill>
                  <a:schemeClr val="tx2"/>
                </a:solidFill>
                <a:latin typeface="Arial" charset="0"/>
              </a:rPr>
              <a:t>DADOS PRIMÁRIOS</a:t>
            </a:r>
          </a:p>
          <a:p>
            <a:pPr eaLnBrk="0" hangingPunct="0"/>
            <a:r>
              <a:rPr lang="pt-BR" b="1">
                <a:solidFill>
                  <a:schemeClr val="tx2"/>
                </a:solidFill>
                <a:latin typeface="Arial" charset="0"/>
              </a:rPr>
              <a:t>Dados coletados especificamente para uma determinada investigação</a:t>
            </a:r>
          </a:p>
        </p:txBody>
      </p:sp>
      <p:sp>
        <p:nvSpPr>
          <p:cNvPr id="25624" name="Rectangle 24"/>
          <p:cNvSpPr>
            <a:spLocks noChangeArrowheads="1"/>
          </p:cNvSpPr>
          <p:nvPr/>
        </p:nvSpPr>
        <p:spPr bwMode="auto">
          <a:xfrm>
            <a:off x="990600" y="1905000"/>
            <a:ext cx="7543800" cy="4495800"/>
          </a:xfrm>
          <a:prstGeom prst="rect">
            <a:avLst/>
          </a:prstGeom>
          <a:gradFill rotWithShape="0">
            <a:gsLst>
              <a:gs pos="0">
                <a:srgbClr val="DDDDDD">
                  <a:gamma/>
                  <a:shade val="66275"/>
                  <a:invGamma/>
                </a:srgbClr>
              </a:gs>
              <a:gs pos="50000">
                <a:srgbClr val="DDDDDD"/>
              </a:gs>
              <a:gs pos="100000">
                <a:srgbClr val="DDDDDD">
                  <a:gamma/>
                  <a:shade val="6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91919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>
              <a:latin typeface="Verdana" pitchFamily="34" charset="0"/>
              <a:ea typeface="+mn-ea"/>
            </a:endParaRPr>
          </a:p>
        </p:txBody>
      </p:sp>
      <p:sp>
        <p:nvSpPr>
          <p:cNvPr id="25625" name="Rectangle 25"/>
          <p:cNvSpPr>
            <a:spLocks noChangeArrowheads="1"/>
          </p:cNvSpPr>
          <p:nvPr/>
        </p:nvSpPr>
        <p:spPr bwMode="auto">
          <a:xfrm>
            <a:off x="1143000" y="2057400"/>
            <a:ext cx="6934200" cy="1196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marL="341313" indent="-341313" eaLnBrk="0" hangingPunct="0">
              <a:lnSpc>
                <a:spcPct val="80000"/>
              </a:lnSpc>
              <a:spcBef>
                <a:spcPct val="50000"/>
              </a:spcBef>
              <a:tabLst>
                <a:tab pos="625475" algn="l"/>
              </a:tabLst>
            </a:pPr>
            <a:r>
              <a:rPr lang="pt-BR" sz="28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Vantagens</a:t>
            </a:r>
          </a:p>
          <a:p>
            <a:pPr marL="341313" indent="-341313" eaLnBrk="0" hangingPunct="0">
              <a:lnSpc>
                <a:spcPct val="80000"/>
              </a:lnSpc>
              <a:spcBef>
                <a:spcPct val="50000"/>
              </a:spcBef>
              <a:tabLst>
                <a:tab pos="625475" algn="l"/>
              </a:tabLst>
            </a:pPr>
            <a:r>
              <a:rPr lang="pt-BR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	•	Atualizados</a:t>
            </a:r>
            <a:br>
              <a:rPr lang="pt-BR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</a:br>
            <a:r>
              <a:rPr lang="pt-BR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•	Diretamente relacionados com a pesquisa</a:t>
            </a:r>
          </a:p>
        </p:txBody>
      </p:sp>
      <p:sp>
        <p:nvSpPr>
          <p:cNvPr id="25626" name="Rectangle 26"/>
          <p:cNvSpPr>
            <a:spLocks noChangeArrowheads="1"/>
          </p:cNvSpPr>
          <p:nvPr/>
        </p:nvSpPr>
        <p:spPr bwMode="auto">
          <a:xfrm>
            <a:off x="1066800" y="3375025"/>
            <a:ext cx="7239000" cy="1196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marL="341313" indent="-341313" eaLnBrk="0" hangingPunct="0">
              <a:lnSpc>
                <a:spcPct val="80000"/>
              </a:lnSpc>
              <a:spcBef>
                <a:spcPct val="50000"/>
              </a:spcBef>
              <a:tabLst>
                <a:tab pos="625475" algn="l"/>
              </a:tabLst>
            </a:pPr>
            <a:r>
              <a:rPr lang="pt-BR" sz="28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Desvantagens</a:t>
            </a:r>
          </a:p>
          <a:p>
            <a:pPr marL="341313" indent="-341313" eaLnBrk="0" hangingPunct="0">
              <a:lnSpc>
                <a:spcPct val="80000"/>
              </a:lnSpc>
              <a:spcBef>
                <a:spcPct val="50000"/>
              </a:spcBef>
              <a:tabLst>
                <a:tab pos="625475" algn="l"/>
              </a:tabLst>
            </a:pPr>
            <a:r>
              <a:rPr lang="pt-BR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	•	Mais caros</a:t>
            </a:r>
            <a:br>
              <a:rPr lang="pt-BR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</a:br>
            <a:r>
              <a:rPr lang="pt-BR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•	Exigem mais tempo para a coleta dos dados</a:t>
            </a:r>
          </a:p>
        </p:txBody>
      </p:sp>
      <p:sp>
        <p:nvSpPr>
          <p:cNvPr id="25627" name="Rectangle 27"/>
          <p:cNvSpPr>
            <a:spLocks noChangeArrowheads="1"/>
          </p:cNvSpPr>
          <p:nvPr/>
        </p:nvSpPr>
        <p:spPr bwMode="auto">
          <a:xfrm>
            <a:off x="1162050" y="4683125"/>
            <a:ext cx="6762750" cy="1489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marL="341313" indent="-341313" eaLnBrk="0" hangingPunct="0">
              <a:lnSpc>
                <a:spcPct val="80000"/>
              </a:lnSpc>
              <a:spcBef>
                <a:spcPct val="50000"/>
              </a:spcBef>
              <a:tabLst>
                <a:tab pos="625475" algn="l"/>
              </a:tabLst>
            </a:pPr>
            <a:r>
              <a:rPr lang="pt-BR" sz="28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Tipos</a:t>
            </a:r>
          </a:p>
          <a:p>
            <a:pPr marL="341313" indent="-341313" eaLnBrk="0" hangingPunct="0">
              <a:lnSpc>
                <a:spcPct val="80000"/>
              </a:lnSpc>
              <a:spcBef>
                <a:spcPct val="50000"/>
              </a:spcBef>
              <a:tabLst>
                <a:tab pos="625475" algn="l"/>
              </a:tabLst>
            </a:pPr>
            <a:r>
              <a:rPr lang="pt-BR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	•	Observação </a:t>
            </a:r>
            <a:br>
              <a:rPr lang="pt-BR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</a:br>
            <a:r>
              <a:rPr lang="pt-BR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•	Levantamento</a:t>
            </a:r>
            <a:br>
              <a:rPr lang="pt-BR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</a:br>
            <a:r>
              <a:rPr lang="pt-BR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•	Experimental</a:t>
            </a:r>
          </a:p>
        </p:txBody>
      </p:sp>
      <p:sp>
        <p:nvSpPr>
          <p:cNvPr id="7175" name="Text Box 29"/>
          <p:cNvSpPr txBox="1">
            <a:spLocks noChangeArrowheads="1"/>
          </p:cNvSpPr>
          <p:nvPr/>
        </p:nvSpPr>
        <p:spPr bwMode="auto">
          <a:xfrm>
            <a:off x="152400" y="6583363"/>
            <a:ext cx="307657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700">
                <a:latin typeface="Arial" charset="0"/>
              </a:rPr>
              <a:t>Copyright © 2015 Laury A. Bueno – Administração Mercadológica • MKT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058" descr="PE01460_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752600"/>
            <a:ext cx="51816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1033"/>
          <p:cNvSpPr>
            <a:spLocks noChangeArrowheads="1"/>
          </p:cNvSpPr>
          <p:nvPr/>
        </p:nvSpPr>
        <p:spPr bwMode="auto">
          <a:xfrm>
            <a:off x="685800" y="228600"/>
            <a:ext cx="61404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 eaLnBrk="0" hangingPunct="0"/>
            <a:r>
              <a:rPr lang="pt-BR" sz="3600" b="1">
                <a:solidFill>
                  <a:schemeClr val="tx2"/>
                </a:solidFill>
                <a:latin typeface="Arial" charset="0"/>
              </a:rPr>
              <a:t>DADOS PRIMÁRIOS</a:t>
            </a:r>
          </a:p>
          <a:p>
            <a:pPr eaLnBrk="0" hangingPunct="0"/>
            <a:r>
              <a:rPr lang="pt-BR" b="1">
                <a:solidFill>
                  <a:schemeClr val="tx2"/>
                </a:solidFill>
                <a:latin typeface="Arial" charset="0"/>
              </a:rPr>
              <a:t>Pressupostos básicos</a:t>
            </a:r>
          </a:p>
        </p:txBody>
      </p:sp>
      <p:sp>
        <p:nvSpPr>
          <p:cNvPr id="57358" name="Rectangle 1038"/>
          <p:cNvSpPr>
            <a:spLocks noChangeArrowheads="1"/>
          </p:cNvSpPr>
          <p:nvPr/>
        </p:nvSpPr>
        <p:spPr bwMode="auto">
          <a:xfrm>
            <a:off x="685800" y="1981200"/>
            <a:ext cx="4038600" cy="1219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>
              <a:latin typeface="Verdana" pitchFamily="34" charset="0"/>
              <a:ea typeface="+mn-ea"/>
            </a:endParaRPr>
          </a:p>
        </p:txBody>
      </p:sp>
      <p:sp>
        <p:nvSpPr>
          <p:cNvPr id="8197" name="Rectangle 1041"/>
          <p:cNvSpPr>
            <a:spLocks noChangeArrowheads="1"/>
          </p:cNvSpPr>
          <p:nvPr/>
        </p:nvSpPr>
        <p:spPr bwMode="auto">
          <a:xfrm>
            <a:off x="838200" y="2208213"/>
            <a:ext cx="3810000" cy="76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pt-BR" sz="2100" b="1" i="1">
                <a:latin typeface="Arial" charset="0"/>
              </a:rPr>
              <a:t>Inferência estatística</a:t>
            </a:r>
          </a:p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pt-BR" sz="1300">
                <a:latin typeface="Arial" charset="0"/>
              </a:rPr>
              <a:t>O processo de usar dados de uma amostra para tirar conclusões sobre toda uma população.</a:t>
            </a:r>
          </a:p>
        </p:txBody>
      </p:sp>
      <p:sp>
        <p:nvSpPr>
          <p:cNvPr id="57362" name="Rectangle 1042"/>
          <p:cNvSpPr>
            <a:spLocks noChangeArrowheads="1"/>
          </p:cNvSpPr>
          <p:nvPr/>
        </p:nvSpPr>
        <p:spPr bwMode="auto">
          <a:xfrm>
            <a:off x="685800" y="3505200"/>
            <a:ext cx="4038600" cy="1219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>
              <a:latin typeface="Verdana" pitchFamily="34" charset="0"/>
              <a:ea typeface="+mn-ea"/>
            </a:endParaRPr>
          </a:p>
        </p:txBody>
      </p:sp>
      <p:sp>
        <p:nvSpPr>
          <p:cNvPr id="8199" name="Rectangle 1043"/>
          <p:cNvSpPr>
            <a:spLocks noChangeArrowheads="1"/>
          </p:cNvSpPr>
          <p:nvPr/>
        </p:nvSpPr>
        <p:spPr bwMode="auto">
          <a:xfrm>
            <a:off x="838200" y="3657600"/>
            <a:ext cx="381000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pt-BR" sz="2100" b="1" i="1">
                <a:latin typeface="Arial" charset="0"/>
              </a:rPr>
              <a:t>Amostragem</a:t>
            </a:r>
          </a:p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pt-BR" sz="1300">
                <a:latin typeface="Arial" charset="0"/>
              </a:rPr>
              <a:t>Seleção de sujeitos de uma população que possam representar as expectativas, valores e comportamentos dessa população.</a:t>
            </a:r>
          </a:p>
        </p:txBody>
      </p:sp>
      <p:sp>
        <p:nvSpPr>
          <p:cNvPr id="57364" name="Rectangle 1044"/>
          <p:cNvSpPr>
            <a:spLocks noChangeArrowheads="1"/>
          </p:cNvSpPr>
          <p:nvPr/>
        </p:nvSpPr>
        <p:spPr bwMode="auto">
          <a:xfrm>
            <a:off x="685800" y="5029200"/>
            <a:ext cx="4038600" cy="1219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>
              <a:latin typeface="Verdana" pitchFamily="34" charset="0"/>
              <a:ea typeface="+mn-ea"/>
            </a:endParaRPr>
          </a:p>
        </p:txBody>
      </p:sp>
      <p:sp>
        <p:nvSpPr>
          <p:cNvPr id="8201" name="Rectangle 1045"/>
          <p:cNvSpPr>
            <a:spLocks noChangeArrowheads="1"/>
          </p:cNvSpPr>
          <p:nvPr/>
        </p:nvSpPr>
        <p:spPr bwMode="auto">
          <a:xfrm>
            <a:off x="838200" y="5181600"/>
            <a:ext cx="381000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pt-BR" sz="2100" b="1" i="1">
                <a:latin typeface="Arial" charset="0"/>
              </a:rPr>
              <a:t>Benchmarking</a:t>
            </a:r>
          </a:p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pt-BR" sz="1300">
                <a:latin typeface="Arial" charset="0"/>
              </a:rPr>
              <a:t>Identificação de organizações que se destacam na execução de uma função e uso de suas práticas como referência para melhorias.</a:t>
            </a:r>
          </a:p>
        </p:txBody>
      </p:sp>
      <p:sp>
        <p:nvSpPr>
          <p:cNvPr id="57368" name="Rectangle 1048"/>
          <p:cNvSpPr>
            <a:spLocks noChangeArrowheads="1"/>
          </p:cNvSpPr>
          <p:nvPr/>
        </p:nvSpPr>
        <p:spPr bwMode="auto">
          <a:xfrm>
            <a:off x="5499100" y="1981200"/>
            <a:ext cx="3111500" cy="1981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>
              <a:latin typeface="Verdana" pitchFamily="34" charset="0"/>
              <a:ea typeface="+mn-ea"/>
            </a:endParaRPr>
          </a:p>
        </p:txBody>
      </p:sp>
      <p:sp>
        <p:nvSpPr>
          <p:cNvPr id="8203" name="Rectangle 1049"/>
          <p:cNvSpPr>
            <a:spLocks noChangeArrowheads="1"/>
          </p:cNvSpPr>
          <p:nvPr/>
        </p:nvSpPr>
        <p:spPr bwMode="auto">
          <a:xfrm>
            <a:off x="5651500" y="2133600"/>
            <a:ext cx="2935288" cy="177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pt-BR" sz="1900" b="1" i="1">
                <a:latin typeface="Arial" charset="0"/>
              </a:rPr>
              <a:t>Probabilística</a:t>
            </a:r>
          </a:p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r>
              <a:rPr lang="pt-BR" sz="1300">
                <a:latin typeface="Arial" charset="0"/>
              </a:rPr>
              <a:t>Seleção de sujeitos de tal forma que cada membro da população tenha uma chance conhecida de ser escolhido, porque a seleção é </a:t>
            </a:r>
            <a:r>
              <a:rPr lang="pt-BR" sz="1300" b="1">
                <a:latin typeface="Arial" charset="0"/>
              </a:rPr>
              <a:t>ALEATÓRIA</a:t>
            </a:r>
            <a:r>
              <a:rPr lang="pt-BR" sz="1300">
                <a:latin typeface="Arial" charset="0"/>
              </a:rPr>
              <a:t>.</a:t>
            </a:r>
          </a:p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r>
              <a:rPr lang="pt-BR" sz="1300">
                <a:latin typeface="Arial" charset="0"/>
              </a:rPr>
              <a:t>Dois tipos: </a:t>
            </a:r>
            <a:r>
              <a:rPr lang="pt-BR" sz="1300" u="sng">
                <a:latin typeface="Arial" charset="0"/>
              </a:rPr>
              <a:t>aleatória simples</a:t>
            </a:r>
            <a:r>
              <a:rPr lang="pt-BR" sz="1300">
                <a:latin typeface="Arial" charset="0"/>
              </a:rPr>
              <a:t> e </a:t>
            </a:r>
            <a:r>
              <a:rPr lang="pt-BR" sz="1300" u="sng">
                <a:latin typeface="Arial" charset="0"/>
              </a:rPr>
              <a:t>aleatória estratificada.</a:t>
            </a:r>
          </a:p>
        </p:txBody>
      </p:sp>
      <p:sp>
        <p:nvSpPr>
          <p:cNvPr id="57370" name="Rectangle 1050"/>
          <p:cNvSpPr>
            <a:spLocks noChangeArrowheads="1"/>
          </p:cNvSpPr>
          <p:nvPr/>
        </p:nvSpPr>
        <p:spPr bwMode="auto">
          <a:xfrm>
            <a:off x="5486400" y="4310063"/>
            <a:ext cx="3111500" cy="19383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>
              <a:latin typeface="Verdana" pitchFamily="34" charset="0"/>
              <a:ea typeface="+mn-ea"/>
            </a:endParaRPr>
          </a:p>
        </p:txBody>
      </p:sp>
      <p:sp>
        <p:nvSpPr>
          <p:cNvPr id="8205" name="Rectangle 1051"/>
          <p:cNvSpPr>
            <a:spLocks noChangeArrowheads="1"/>
          </p:cNvSpPr>
          <p:nvPr/>
        </p:nvSpPr>
        <p:spPr bwMode="auto">
          <a:xfrm>
            <a:off x="5638800" y="4462463"/>
            <a:ext cx="2935288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pt-BR" sz="1900" b="1" i="1">
                <a:latin typeface="Arial" charset="0"/>
              </a:rPr>
              <a:t>Não-probabilística</a:t>
            </a:r>
          </a:p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pt-BR" sz="1300">
                <a:latin typeface="Arial" charset="0"/>
              </a:rPr>
              <a:t>Seleção de sujeitos segundo a conveniência do pesquisador. Como não se trata de amostra aleatória, não há como prever os limites de erros de amostragem.</a:t>
            </a:r>
          </a:p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pt-BR" sz="1300">
                <a:latin typeface="Arial" charset="0"/>
              </a:rPr>
              <a:t>Dois tipos: por </a:t>
            </a:r>
            <a:r>
              <a:rPr lang="pt-BR" sz="1300" u="sng">
                <a:latin typeface="Arial" charset="0"/>
              </a:rPr>
              <a:t>conveniência</a:t>
            </a:r>
            <a:r>
              <a:rPr lang="pt-BR" sz="1300">
                <a:latin typeface="Arial" charset="0"/>
              </a:rPr>
              <a:t> e por </a:t>
            </a:r>
            <a:r>
              <a:rPr lang="pt-BR" sz="1300" u="sng">
                <a:latin typeface="Arial" charset="0"/>
              </a:rPr>
              <a:t>julgamento.</a:t>
            </a:r>
          </a:p>
        </p:txBody>
      </p:sp>
      <p:sp>
        <p:nvSpPr>
          <p:cNvPr id="8206" name="Line 1052"/>
          <p:cNvSpPr>
            <a:spLocks noChangeShapeType="1"/>
          </p:cNvSpPr>
          <p:nvPr/>
        </p:nvSpPr>
        <p:spPr bwMode="auto">
          <a:xfrm>
            <a:off x="4724400" y="41148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207" name="Line 1053"/>
          <p:cNvSpPr>
            <a:spLocks noChangeShapeType="1"/>
          </p:cNvSpPr>
          <p:nvPr/>
        </p:nvSpPr>
        <p:spPr bwMode="auto">
          <a:xfrm>
            <a:off x="5105400" y="2971800"/>
            <a:ext cx="0" cy="23622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208" name="Line 1054"/>
          <p:cNvSpPr>
            <a:spLocks noChangeShapeType="1"/>
          </p:cNvSpPr>
          <p:nvPr/>
        </p:nvSpPr>
        <p:spPr bwMode="auto">
          <a:xfrm>
            <a:off x="5105400" y="29718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209" name="Line 1055"/>
          <p:cNvSpPr>
            <a:spLocks noChangeShapeType="1"/>
          </p:cNvSpPr>
          <p:nvPr/>
        </p:nvSpPr>
        <p:spPr bwMode="auto">
          <a:xfrm>
            <a:off x="5105400" y="53340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210" name="Text Box 1057"/>
          <p:cNvSpPr txBox="1">
            <a:spLocks noChangeArrowheads="1"/>
          </p:cNvSpPr>
          <p:nvPr/>
        </p:nvSpPr>
        <p:spPr bwMode="auto">
          <a:xfrm>
            <a:off x="152400" y="6583363"/>
            <a:ext cx="307657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700">
                <a:latin typeface="Arial" charset="0"/>
              </a:rPr>
              <a:t>Copyright © 2015 Laury A. Bueno – Administração Mercadológica • MKT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990600" y="1905000"/>
            <a:ext cx="7391400" cy="4495800"/>
          </a:xfrm>
          <a:prstGeom prst="rect">
            <a:avLst/>
          </a:prstGeom>
          <a:gradFill rotWithShape="0">
            <a:gsLst>
              <a:gs pos="0">
                <a:srgbClr val="99FFCC">
                  <a:gamma/>
                  <a:shade val="66275"/>
                  <a:invGamma/>
                </a:srgbClr>
              </a:gs>
              <a:gs pos="50000">
                <a:srgbClr val="99FFCC"/>
              </a:gs>
              <a:gs pos="100000">
                <a:srgbClr val="99FFCC">
                  <a:gamma/>
                  <a:shade val="6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91919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>
              <a:latin typeface="Verdana" pitchFamily="34" charset="0"/>
              <a:ea typeface="+mn-ea"/>
            </a:endParaRP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1905000" y="2133600"/>
            <a:ext cx="6172200" cy="1355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marL="341313" indent="-341313" eaLnBrk="0" hangingPunct="0">
              <a:spcBef>
                <a:spcPct val="50000"/>
              </a:spcBef>
              <a:tabLst>
                <a:tab pos="625475" algn="l"/>
              </a:tabLst>
            </a:pPr>
            <a:r>
              <a:rPr lang="pt-BR" sz="28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Vantagens</a:t>
            </a:r>
          </a:p>
          <a:p>
            <a:pPr marL="341313" indent="-341313" eaLnBrk="0" hangingPunct="0">
              <a:lnSpc>
                <a:spcPct val="90000"/>
              </a:lnSpc>
              <a:spcBef>
                <a:spcPct val="50000"/>
              </a:spcBef>
              <a:tabLst>
                <a:tab pos="625475" algn="l"/>
              </a:tabLst>
            </a:pPr>
            <a:r>
              <a:rPr lang="pt-BR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	•	Mais baratos</a:t>
            </a:r>
            <a:br>
              <a:rPr lang="pt-BR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</a:br>
            <a:r>
              <a:rPr lang="pt-BR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•	Método que exige menos tempo</a:t>
            </a:r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1905000" y="3492500"/>
            <a:ext cx="6096000" cy="1355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marL="341313" indent="-341313" eaLnBrk="0" hangingPunct="0">
              <a:spcBef>
                <a:spcPct val="50000"/>
              </a:spcBef>
              <a:tabLst>
                <a:tab pos="625475" algn="l"/>
              </a:tabLst>
            </a:pPr>
            <a:r>
              <a:rPr lang="pt-BR" sz="28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Desvantagens</a:t>
            </a:r>
          </a:p>
          <a:p>
            <a:pPr marL="341313" indent="-341313" eaLnBrk="0" hangingPunct="0">
              <a:lnSpc>
                <a:spcPct val="90000"/>
              </a:lnSpc>
              <a:spcBef>
                <a:spcPct val="50000"/>
              </a:spcBef>
              <a:tabLst>
                <a:tab pos="625475" algn="l"/>
              </a:tabLst>
            </a:pPr>
            <a:r>
              <a:rPr lang="pt-BR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	•	Podem estar desatualizados</a:t>
            </a:r>
            <a:br>
              <a:rPr lang="pt-BR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</a:br>
            <a:r>
              <a:rPr lang="pt-BR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•	Os dados podem ser irrelevantes</a:t>
            </a:r>
          </a:p>
        </p:txBody>
      </p:sp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1981200" y="4800600"/>
            <a:ext cx="6019800" cy="1355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marL="341313" indent="-341313" eaLnBrk="0" hangingPunct="0">
              <a:spcBef>
                <a:spcPct val="50000"/>
              </a:spcBef>
              <a:tabLst>
                <a:tab pos="625475" algn="l"/>
              </a:tabLst>
            </a:pPr>
            <a:r>
              <a:rPr lang="pt-BR" sz="28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Tipos</a:t>
            </a:r>
          </a:p>
          <a:p>
            <a:pPr marL="341313" indent="-341313" eaLnBrk="0" hangingPunct="0">
              <a:lnSpc>
                <a:spcPct val="90000"/>
              </a:lnSpc>
              <a:spcBef>
                <a:spcPct val="50000"/>
              </a:spcBef>
              <a:tabLst>
                <a:tab pos="625475" algn="l"/>
              </a:tabLst>
            </a:pPr>
            <a:r>
              <a:rPr lang="pt-BR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	•	Interno</a:t>
            </a:r>
            <a:br>
              <a:rPr lang="pt-BR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</a:br>
            <a:r>
              <a:rPr lang="pt-BR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•	Externo</a:t>
            </a:r>
          </a:p>
        </p:txBody>
      </p:sp>
      <p:sp>
        <p:nvSpPr>
          <p:cNvPr id="9222" name="Rectangle 8"/>
          <p:cNvSpPr>
            <a:spLocks noChangeArrowheads="1"/>
          </p:cNvSpPr>
          <p:nvPr/>
        </p:nvSpPr>
        <p:spPr bwMode="auto">
          <a:xfrm>
            <a:off x="685800" y="228600"/>
            <a:ext cx="67056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 eaLnBrk="0" hangingPunct="0"/>
            <a:r>
              <a:rPr lang="pt-BR" sz="3600" b="1">
                <a:solidFill>
                  <a:schemeClr val="tx2"/>
                </a:solidFill>
                <a:latin typeface="Arial" charset="0"/>
              </a:rPr>
              <a:t>DADOS SECUNDÁRIOS</a:t>
            </a:r>
          </a:p>
          <a:p>
            <a:pPr eaLnBrk="0" hangingPunct="0"/>
            <a:r>
              <a:rPr lang="pt-BR" b="1">
                <a:solidFill>
                  <a:schemeClr val="tx2"/>
                </a:solidFill>
                <a:latin typeface="Arial" charset="0"/>
              </a:rPr>
              <a:t>Dados reunidos para algum outro propósito que não o estudo imediato em mãos</a:t>
            </a:r>
          </a:p>
        </p:txBody>
      </p:sp>
      <p:sp>
        <p:nvSpPr>
          <p:cNvPr id="9223" name="Text Box 9"/>
          <p:cNvSpPr txBox="1">
            <a:spLocks noChangeArrowheads="1"/>
          </p:cNvSpPr>
          <p:nvPr/>
        </p:nvSpPr>
        <p:spPr bwMode="auto">
          <a:xfrm>
            <a:off x="152400" y="6583363"/>
            <a:ext cx="307657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700">
                <a:latin typeface="Arial" charset="0"/>
              </a:rPr>
              <a:t>Copyright © 2015 Laury A. Bueno – Administração Mercadológica • MKT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9" name="Rectangle 17"/>
          <p:cNvSpPr>
            <a:spLocks noChangeArrowheads="1"/>
          </p:cNvSpPr>
          <p:nvPr/>
        </p:nvSpPr>
        <p:spPr bwMode="auto">
          <a:xfrm>
            <a:off x="4343400" y="1676400"/>
            <a:ext cx="4648200" cy="48768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6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latin typeface="Verdana" pitchFamily="34" charset="0"/>
              <a:ea typeface="+mn-ea"/>
            </a:endParaRPr>
          </a:p>
        </p:txBody>
      </p:sp>
      <p:sp>
        <p:nvSpPr>
          <p:cNvPr id="44046" name="Rectangle 14"/>
          <p:cNvSpPr>
            <a:spLocks noChangeArrowheads="1"/>
          </p:cNvSpPr>
          <p:nvPr/>
        </p:nvSpPr>
        <p:spPr bwMode="auto">
          <a:xfrm>
            <a:off x="5029200" y="1778000"/>
            <a:ext cx="3962400" cy="4546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90000"/>
              </a:lnSpc>
              <a:tabLst>
                <a:tab pos="225425" algn="l"/>
              </a:tabLst>
            </a:pPr>
            <a:r>
              <a:rPr lang="pt-BR" sz="18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Número de unidades na estrutura</a:t>
            </a:r>
          </a:p>
          <a:p>
            <a:pPr eaLnBrk="0" hangingPunct="0">
              <a:lnSpc>
                <a:spcPct val="90000"/>
              </a:lnSpc>
              <a:tabLst>
                <a:tab pos="225425" algn="l"/>
              </a:tabLst>
            </a:pPr>
            <a:r>
              <a:rPr lang="pt-BR" sz="18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Número de aposentos na unidade</a:t>
            </a:r>
          </a:p>
          <a:p>
            <a:pPr eaLnBrk="0" hangingPunct="0">
              <a:lnSpc>
                <a:spcPct val="90000"/>
              </a:lnSpc>
              <a:tabLst>
                <a:tab pos="225425" algn="l"/>
              </a:tabLst>
            </a:pPr>
            <a:r>
              <a:rPr lang="pt-BR" sz="18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Unidade própria ou alugada</a:t>
            </a:r>
          </a:p>
          <a:p>
            <a:pPr eaLnBrk="0" hangingPunct="0">
              <a:lnSpc>
                <a:spcPct val="90000"/>
              </a:lnSpc>
              <a:tabLst>
                <a:tab pos="225425" algn="l"/>
              </a:tabLst>
            </a:pPr>
            <a:r>
              <a:rPr lang="pt-BR" sz="18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Valor da unidade própria ou aluguel pago	</a:t>
            </a:r>
          </a:p>
          <a:p>
            <a:pPr eaLnBrk="0" hangingPunct="0">
              <a:lnSpc>
                <a:spcPct val="90000"/>
              </a:lnSpc>
              <a:tabLst>
                <a:tab pos="225425" algn="l"/>
              </a:tabLst>
            </a:pPr>
            <a:r>
              <a:rPr lang="pt-BR" sz="18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Fonte de água e método de remoção de esgoto	</a:t>
            </a:r>
          </a:p>
          <a:p>
            <a:pPr eaLnBrk="0" hangingPunct="0">
              <a:lnSpc>
                <a:spcPct val="90000"/>
              </a:lnSpc>
              <a:tabLst>
                <a:tab pos="225425" algn="l"/>
              </a:tabLst>
            </a:pPr>
            <a:r>
              <a:rPr lang="pt-BR" sz="18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Automóveis, caminhões leves e vans</a:t>
            </a:r>
          </a:p>
          <a:p>
            <a:pPr eaLnBrk="0" hangingPunct="0">
              <a:lnSpc>
                <a:spcPct val="90000"/>
              </a:lnSpc>
              <a:tabLst>
                <a:tab pos="225425" algn="l"/>
              </a:tabLst>
            </a:pPr>
            <a:r>
              <a:rPr lang="pt-BR" sz="18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Eletrodomésticos	</a:t>
            </a:r>
          </a:p>
          <a:p>
            <a:pPr eaLnBrk="0" hangingPunct="0">
              <a:lnSpc>
                <a:spcPct val="90000"/>
              </a:lnSpc>
              <a:tabLst>
                <a:tab pos="225425" algn="l"/>
              </a:tabLst>
            </a:pPr>
            <a:r>
              <a:rPr lang="pt-BR" sz="18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Ano de construção da estrutura</a:t>
            </a:r>
          </a:p>
          <a:p>
            <a:pPr eaLnBrk="0" hangingPunct="0">
              <a:lnSpc>
                <a:spcPct val="90000"/>
              </a:lnSpc>
              <a:tabLst>
                <a:tab pos="225425" algn="l"/>
              </a:tabLst>
            </a:pPr>
            <a:r>
              <a:rPr lang="pt-BR" sz="18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Ano de mudança para a residência	</a:t>
            </a:r>
          </a:p>
          <a:p>
            <a:pPr eaLnBrk="0" hangingPunct="0">
              <a:lnSpc>
                <a:spcPct val="90000"/>
              </a:lnSpc>
              <a:tabLst>
                <a:tab pos="225425" algn="l"/>
              </a:tabLst>
            </a:pPr>
            <a:r>
              <a:rPr lang="pt-BR" sz="18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Número de quartos	</a:t>
            </a:r>
          </a:p>
          <a:p>
            <a:pPr eaLnBrk="0" hangingPunct="0">
              <a:lnSpc>
                <a:spcPct val="90000"/>
              </a:lnSpc>
              <a:tabLst>
                <a:tab pos="225425" algn="l"/>
              </a:tabLst>
            </a:pPr>
            <a:r>
              <a:rPr lang="pt-BR" sz="18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Residência de praia e/ou campo	</a:t>
            </a:r>
          </a:p>
          <a:p>
            <a:pPr eaLnBrk="0" hangingPunct="0">
              <a:lnSpc>
                <a:spcPct val="90000"/>
              </a:lnSpc>
              <a:tabLst>
                <a:tab pos="225425" algn="l"/>
              </a:tabLst>
            </a:pPr>
            <a:r>
              <a:rPr lang="pt-BR" sz="18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Situação de condomínio	</a:t>
            </a:r>
          </a:p>
          <a:p>
            <a:pPr eaLnBrk="0" hangingPunct="0">
              <a:lnSpc>
                <a:spcPct val="90000"/>
              </a:lnSpc>
              <a:tabLst>
                <a:tab pos="225425" algn="l"/>
              </a:tabLst>
            </a:pPr>
            <a:r>
              <a:rPr lang="pt-BR" sz="18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Encanamentos	</a:t>
            </a:r>
          </a:p>
          <a:p>
            <a:pPr eaLnBrk="0" hangingPunct="0">
              <a:lnSpc>
                <a:spcPct val="90000"/>
              </a:lnSpc>
              <a:tabLst>
                <a:tab pos="225425" algn="l"/>
              </a:tabLst>
            </a:pPr>
            <a:r>
              <a:rPr lang="pt-BR" sz="18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Telefone	</a:t>
            </a:r>
          </a:p>
        </p:txBody>
      </p:sp>
      <p:sp>
        <p:nvSpPr>
          <p:cNvPr id="10244" name="Rectangle 8"/>
          <p:cNvSpPr>
            <a:spLocks noChangeArrowheads="1"/>
          </p:cNvSpPr>
          <p:nvPr/>
        </p:nvSpPr>
        <p:spPr bwMode="auto">
          <a:xfrm>
            <a:off x="457200" y="152400"/>
            <a:ext cx="8228013" cy="12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 eaLnBrk="0" hangingPunct="0"/>
            <a:r>
              <a:rPr lang="pt-BR" sz="3200" b="1">
                <a:solidFill>
                  <a:schemeClr val="tx2"/>
                </a:solidFill>
                <a:latin typeface="Arial" charset="0"/>
              </a:rPr>
              <a:t>INFORMAÇÕES DISPONÍVEIS NUM CENSO POPULACIONAL</a:t>
            </a:r>
          </a:p>
        </p:txBody>
      </p:sp>
      <p:sp>
        <p:nvSpPr>
          <p:cNvPr id="10245" name="Rectangle 9"/>
          <p:cNvSpPr>
            <a:spLocks noChangeArrowheads="1"/>
          </p:cNvSpPr>
          <p:nvPr/>
        </p:nvSpPr>
        <p:spPr bwMode="auto">
          <a:xfrm>
            <a:off x="304800" y="1744663"/>
            <a:ext cx="4681538" cy="4808537"/>
          </a:xfrm>
          <a:prstGeom prst="rect">
            <a:avLst/>
          </a:prstGeom>
          <a:gradFill rotWithShape="0">
            <a:gsLst>
              <a:gs pos="0">
                <a:srgbClr val="FFCC66"/>
              </a:gs>
              <a:gs pos="100000">
                <a:srgbClr val="FFE5B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Rectangle 10"/>
          <p:cNvSpPr>
            <a:spLocks noChangeArrowheads="1"/>
          </p:cNvSpPr>
          <p:nvPr/>
        </p:nvSpPr>
        <p:spPr bwMode="auto">
          <a:xfrm>
            <a:off x="304800" y="1387475"/>
            <a:ext cx="8686800" cy="357188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381000" y="1752600"/>
            <a:ext cx="4622800" cy="4794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pt-BR" sz="18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Relação familiar	</a:t>
            </a:r>
          </a:p>
          <a:p>
            <a:pPr eaLnBrk="0" hangingPunct="0">
              <a:lnSpc>
                <a:spcPct val="90000"/>
              </a:lnSpc>
            </a:pPr>
            <a:r>
              <a:rPr lang="pt-BR" sz="18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Sexo	</a:t>
            </a:r>
          </a:p>
          <a:p>
            <a:pPr eaLnBrk="0" hangingPunct="0">
              <a:lnSpc>
                <a:spcPct val="90000"/>
              </a:lnSpc>
            </a:pPr>
            <a:r>
              <a:rPr lang="pt-BR" sz="18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Idade	</a:t>
            </a:r>
          </a:p>
          <a:p>
            <a:pPr eaLnBrk="0" hangingPunct="0">
              <a:lnSpc>
                <a:spcPct val="90000"/>
              </a:lnSpc>
            </a:pPr>
            <a:r>
              <a:rPr lang="pt-BR" sz="18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Estado civil	</a:t>
            </a:r>
          </a:p>
          <a:p>
            <a:pPr eaLnBrk="0" hangingPunct="0">
              <a:lnSpc>
                <a:spcPct val="90000"/>
              </a:lnSpc>
            </a:pPr>
            <a:r>
              <a:rPr lang="pt-BR" sz="18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Instrução — matrícula e progresso	</a:t>
            </a:r>
          </a:p>
          <a:p>
            <a:pPr eaLnBrk="0" hangingPunct="0">
              <a:lnSpc>
                <a:spcPct val="90000"/>
              </a:lnSpc>
            </a:pPr>
            <a:r>
              <a:rPr lang="pt-BR" sz="18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Local de nascimento, cidadania e ano de entrada	</a:t>
            </a:r>
          </a:p>
          <a:p>
            <a:pPr eaLnBrk="0" hangingPunct="0">
              <a:lnSpc>
                <a:spcPct val="90000"/>
              </a:lnSpc>
            </a:pPr>
            <a:r>
              <a:rPr lang="pt-BR" sz="18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Filiação	</a:t>
            </a:r>
          </a:p>
          <a:p>
            <a:pPr eaLnBrk="0" hangingPunct="0">
              <a:lnSpc>
                <a:spcPct val="90000"/>
              </a:lnSpc>
            </a:pPr>
            <a:r>
              <a:rPr lang="pt-BR" sz="18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Migração	</a:t>
            </a:r>
          </a:p>
          <a:p>
            <a:pPr eaLnBrk="0" hangingPunct="0">
              <a:lnSpc>
                <a:spcPct val="90000"/>
              </a:lnSpc>
            </a:pPr>
            <a:r>
              <a:rPr lang="pt-BR" sz="18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Deficiências	</a:t>
            </a:r>
          </a:p>
          <a:p>
            <a:pPr eaLnBrk="0" hangingPunct="0">
              <a:lnSpc>
                <a:spcPct val="90000"/>
              </a:lnSpc>
            </a:pPr>
            <a:r>
              <a:rPr lang="pt-BR" sz="18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Fertilidade	</a:t>
            </a:r>
          </a:p>
          <a:p>
            <a:pPr eaLnBrk="0" hangingPunct="0">
              <a:lnSpc>
                <a:spcPct val="90000"/>
              </a:lnSpc>
            </a:pPr>
            <a:r>
              <a:rPr lang="pt-BR" sz="18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Emprego e desemprego	</a:t>
            </a:r>
          </a:p>
          <a:p>
            <a:pPr eaLnBrk="0" hangingPunct="0">
              <a:lnSpc>
                <a:spcPct val="90000"/>
              </a:lnSpc>
            </a:pPr>
            <a:r>
              <a:rPr lang="pt-BR" sz="18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Ocupação, setor e classe de trabalhador	</a:t>
            </a:r>
          </a:p>
          <a:p>
            <a:pPr eaLnBrk="0" hangingPunct="0">
              <a:lnSpc>
                <a:spcPct val="90000"/>
              </a:lnSpc>
            </a:pPr>
            <a:r>
              <a:rPr lang="pt-BR" sz="18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Local de trabalho e meio de transporte para</a:t>
            </a:r>
          </a:p>
          <a:p>
            <a:pPr eaLnBrk="0" hangingPunct="0">
              <a:lnSpc>
                <a:spcPct val="90000"/>
              </a:lnSpc>
            </a:pPr>
            <a:r>
              <a:rPr lang="pt-BR" sz="18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o trabalho	</a:t>
            </a:r>
          </a:p>
          <a:p>
            <a:pPr eaLnBrk="0" hangingPunct="0">
              <a:lnSpc>
                <a:spcPct val="90000"/>
              </a:lnSpc>
            </a:pPr>
            <a:r>
              <a:rPr lang="pt-BR" sz="18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Experiência profissional e renda</a:t>
            </a:r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381000" y="1371600"/>
            <a:ext cx="2171700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tabLst>
                <a:tab pos="1604963" algn="l"/>
                <a:tab pos="5140325" algn="l"/>
              </a:tabLst>
            </a:pPr>
            <a:r>
              <a:rPr lang="pt-BR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População</a:t>
            </a:r>
          </a:p>
        </p:txBody>
      </p:sp>
      <p:sp>
        <p:nvSpPr>
          <p:cNvPr id="44045" name="Rectangle 13"/>
          <p:cNvSpPr>
            <a:spLocks noChangeArrowheads="1"/>
          </p:cNvSpPr>
          <p:nvPr/>
        </p:nvSpPr>
        <p:spPr bwMode="auto">
          <a:xfrm>
            <a:off x="5029200" y="1371600"/>
            <a:ext cx="2171700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tabLst>
                <a:tab pos="1604963" algn="l"/>
                <a:tab pos="5140325" algn="l"/>
              </a:tabLst>
            </a:pPr>
            <a:r>
              <a:rPr lang="pt-BR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Residências</a:t>
            </a:r>
          </a:p>
        </p:txBody>
      </p:sp>
      <p:sp>
        <p:nvSpPr>
          <p:cNvPr id="10250" name="Text Box 15"/>
          <p:cNvSpPr txBox="1">
            <a:spLocks noChangeArrowheads="1"/>
          </p:cNvSpPr>
          <p:nvPr/>
        </p:nvSpPr>
        <p:spPr bwMode="auto">
          <a:xfrm>
            <a:off x="152400" y="6583363"/>
            <a:ext cx="307657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700">
                <a:latin typeface="Arial" charset="0"/>
              </a:rPr>
              <a:t>Copyright © 2015 Laury A. Bueno – Administração Mercadológica • MKT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0" descr="PE01460_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752600"/>
            <a:ext cx="51816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8"/>
          <p:cNvSpPr>
            <a:spLocks noChangeArrowheads="1"/>
          </p:cNvSpPr>
          <p:nvPr/>
        </p:nvSpPr>
        <p:spPr bwMode="auto">
          <a:xfrm>
            <a:off x="381000" y="207963"/>
            <a:ext cx="8232775" cy="139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 eaLnBrk="0" hangingPunct="0"/>
            <a:r>
              <a:rPr lang="pt-BR" sz="3200" b="1">
                <a:solidFill>
                  <a:schemeClr val="tx2"/>
                </a:solidFill>
                <a:latin typeface="Arial" charset="0"/>
              </a:rPr>
              <a:t>AS CINCO ETAPAS DO PROCESSO DE PESQUISA DE MARKETING</a:t>
            </a:r>
          </a:p>
        </p:txBody>
      </p:sp>
      <p:sp>
        <p:nvSpPr>
          <p:cNvPr id="11268" name="Line 9"/>
          <p:cNvSpPr>
            <a:spLocks noChangeShapeType="1"/>
          </p:cNvSpPr>
          <p:nvPr/>
        </p:nvSpPr>
        <p:spPr bwMode="auto">
          <a:xfrm>
            <a:off x="5483225" y="5257800"/>
            <a:ext cx="866775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Line 10"/>
          <p:cNvSpPr>
            <a:spLocks noChangeShapeType="1"/>
          </p:cNvSpPr>
          <p:nvPr/>
        </p:nvSpPr>
        <p:spPr bwMode="auto">
          <a:xfrm>
            <a:off x="2527300" y="5257800"/>
            <a:ext cx="866775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8" name="Rectangle 12"/>
          <p:cNvSpPr>
            <a:spLocks noChangeArrowheads="1"/>
          </p:cNvSpPr>
          <p:nvPr/>
        </p:nvSpPr>
        <p:spPr bwMode="auto">
          <a:xfrm>
            <a:off x="674688" y="2438400"/>
            <a:ext cx="1849437" cy="1143000"/>
          </a:xfrm>
          <a:prstGeom prst="rect">
            <a:avLst/>
          </a:prstGeom>
          <a:solidFill>
            <a:srgbClr val="FE9B03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91919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>
              <a:latin typeface="Verdana" pitchFamily="34" charset="0"/>
              <a:ea typeface="+mn-ea"/>
            </a:endParaRPr>
          </a:p>
        </p:txBody>
      </p:sp>
      <p:sp>
        <p:nvSpPr>
          <p:cNvPr id="11271" name="Rectangle 13"/>
          <p:cNvSpPr>
            <a:spLocks noChangeArrowheads="1"/>
          </p:cNvSpPr>
          <p:nvPr/>
        </p:nvSpPr>
        <p:spPr bwMode="auto">
          <a:xfrm>
            <a:off x="762000" y="2698750"/>
            <a:ext cx="17526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pt-BR" sz="2000" b="1" i="1">
                <a:latin typeface="Arial" charset="0"/>
              </a:rPr>
              <a:t>Formular o problema</a:t>
            </a:r>
          </a:p>
        </p:txBody>
      </p:sp>
      <p:sp>
        <p:nvSpPr>
          <p:cNvPr id="45070" name="Rectangle 14"/>
          <p:cNvSpPr>
            <a:spLocks noChangeArrowheads="1"/>
          </p:cNvSpPr>
          <p:nvPr/>
        </p:nvSpPr>
        <p:spPr bwMode="auto">
          <a:xfrm>
            <a:off x="3411538" y="2438400"/>
            <a:ext cx="2071687" cy="1143000"/>
          </a:xfrm>
          <a:prstGeom prst="rect">
            <a:avLst/>
          </a:prstGeom>
          <a:solidFill>
            <a:srgbClr val="FE9B03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91919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>
              <a:latin typeface="Verdana" pitchFamily="34" charset="0"/>
              <a:ea typeface="+mn-ea"/>
            </a:endParaRPr>
          </a:p>
        </p:txBody>
      </p:sp>
      <p:sp>
        <p:nvSpPr>
          <p:cNvPr id="11273" name="Rectangle 15"/>
          <p:cNvSpPr>
            <a:spLocks noChangeArrowheads="1"/>
          </p:cNvSpPr>
          <p:nvPr/>
        </p:nvSpPr>
        <p:spPr bwMode="auto">
          <a:xfrm>
            <a:off x="3560763" y="2559050"/>
            <a:ext cx="1752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pt-BR" sz="2000" b="1" i="1">
                <a:latin typeface="Arial" charset="0"/>
              </a:rPr>
              <a:t>Desenhar um projeto de pesquisa</a:t>
            </a:r>
          </a:p>
        </p:txBody>
      </p:sp>
      <p:sp>
        <p:nvSpPr>
          <p:cNvPr id="45072" name="Rectangle 16"/>
          <p:cNvSpPr>
            <a:spLocks noChangeArrowheads="1"/>
          </p:cNvSpPr>
          <p:nvPr/>
        </p:nvSpPr>
        <p:spPr bwMode="auto">
          <a:xfrm>
            <a:off x="674688" y="4713288"/>
            <a:ext cx="1849437" cy="1154112"/>
          </a:xfrm>
          <a:prstGeom prst="rect">
            <a:avLst/>
          </a:prstGeom>
          <a:solidFill>
            <a:srgbClr val="FE9B03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91919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>
              <a:latin typeface="Verdana" pitchFamily="34" charset="0"/>
              <a:ea typeface="+mn-ea"/>
            </a:endParaRPr>
          </a:p>
        </p:txBody>
      </p:sp>
      <p:sp>
        <p:nvSpPr>
          <p:cNvPr id="11275" name="Rectangle 17"/>
          <p:cNvSpPr>
            <a:spLocks noChangeArrowheads="1"/>
          </p:cNvSpPr>
          <p:nvPr/>
        </p:nvSpPr>
        <p:spPr bwMode="auto">
          <a:xfrm>
            <a:off x="727075" y="4984750"/>
            <a:ext cx="17526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pt-BR" sz="2000" b="1" i="1">
                <a:latin typeface="Arial" charset="0"/>
              </a:rPr>
              <a:t>Coletar dados</a:t>
            </a:r>
          </a:p>
        </p:txBody>
      </p:sp>
      <p:sp>
        <p:nvSpPr>
          <p:cNvPr id="45074" name="Rectangle 18"/>
          <p:cNvSpPr>
            <a:spLocks noChangeArrowheads="1"/>
          </p:cNvSpPr>
          <p:nvPr/>
        </p:nvSpPr>
        <p:spPr bwMode="auto">
          <a:xfrm>
            <a:off x="3411538" y="4710113"/>
            <a:ext cx="2071687" cy="1157287"/>
          </a:xfrm>
          <a:prstGeom prst="rect">
            <a:avLst/>
          </a:prstGeom>
          <a:solidFill>
            <a:srgbClr val="FE9B03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91919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>
              <a:latin typeface="Verdana" pitchFamily="34" charset="0"/>
              <a:ea typeface="+mn-ea"/>
            </a:endParaRPr>
          </a:p>
        </p:txBody>
      </p:sp>
      <p:sp>
        <p:nvSpPr>
          <p:cNvPr id="11277" name="Rectangle 19"/>
          <p:cNvSpPr>
            <a:spLocks noChangeArrowheads="1"/>
          </p:cNvSpPr>
          <p:nvPr/>
        </p:nvSpPr>
        <p:spPr bwMode="auto">
          <a:xfrm>
            <a:off x="3586163" y="4876800"/>
            <a:ext cx="1752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pt-BR" sz="2000" b="1" i="1">
                <a:latin typeface="Arial" charset="0"/>
              </a:rPr>
              <a:t>Analisar e interpretar os dados</a:t>
            </a:r>
          </a:p>
        </p:txBody>
      </p:sp>
      <p:sp>
        <p:nvSpPr>
          <p:cNvPr id="45076" name="Rectangle 20"/>
          <p:cNvSpPr>
            <a:spLocks noChangeArrowheads="1"/>
          </p:cNvSpPr>
          <p:nvPr/>
        </p:nvSpPr>
        <p:spPr bwMode="auto">
          <a:xfrm>
            <a:off x="6378575" y="4710113"/>
            <a:ext cx="2071688" cy="1157287"/>
          </a:xfrm>
          <a:prstGeom prst="rect">
            <a:avLst/>
          </a:prstGeom>
          <a:solidFill>
            <a:srgbClr val="FE9B03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91919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>
              <a:latin typeface="Verdana" pitchFamily="34" charset="0"/>
              <a:ea typeface="+mn-ea"/>
            </a:endParaRPr>
          </a:p>
        </p:txBody>
      </p:sp>
      <p:sp>
        <p:nvSpPr>
          <p:cNvPr id="11279" name="Rectangle 21"/>
          <p:cNvSpPr>
            <a:spLocks noChangeArrowheads="1"/>
          </p:cNvSpPr>
          <p:nvPr/>
        </p:nvSpPr>
        <p:spPr bwMode="auto">
          <a:xfrm>
            <a:off x="6553200" y="4876800"/>
            <a:ext cx="1752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pt-BR" sz="2000" b="1" i="1">
                <a:latin typeface="Arial" charset="0"/>
              </a:rPr>
              <a:t>Preparar o relatório de pesquisa</a:t>
            </a:r>
          </a:p>
        </p:txBody>
      </p:sp>
      <p:sp>
        <p:nvSpPr>
          <p:cNvPr id="11280" name="Line 25"/>
          <p:cNvSpPr>
            <a:spLocks noChangeShapeType="1"/>
          </p:cNvSpPr>
          <p:nvPr/>
        </p:nvSpPr>
        <p:spPr bwMode="auto">
          <a:xfrm>
            <a:off x="5527675" y="3044825"/>
            <a:ext cx="644525" cy="3175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Line 26"/>
          <p:cNvSpPr>
            <a:spLocks noChangeShapeType="1"/>
          </p:cNvSpPr>
          <p:nvPr/>
        </p:nvSpPr>
        <p:spPr bwMode="auto">
          <a:xfrm>
            <a:off x="6172200" y="3048000"/>
            <a:ext cx="0" cy="9144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Line 27"/>
          <p:cNvSpPr>
            <a:spLocks noChangeShapeType="1"/>
          </p:cNvSpPr>
          <p:nvPr/>
        </p:nvSpPr>
        <p:spPr bwMode="auto">
          <a:xfrm flipH="1">
            <a:off x="1600200" y="3962400"/>
            <a:ext cx="4586288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86" name="Text Box 30"/>
          <p:cNvSpPr txBox="1">
            <a:spLocks noChangeArrowheads="1"/>
          </p:cNvSpPr>
          <p:nvPr/>
        </p:nvSpPr>
        <p:spPr bwMode="auto">
          <a:xfrm>
            <a:off x="533400" y="1905000"/>
            <a:ext cx="4730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3200" b="1">
                <a:solidFill>
                  <a:srgbClr val="8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45087" name="Text Box 31"/>
          <p:cNvSpPr txBox="1">
            <a:spLocks noChangeArrowheads="1"/>
          </p:cNvSpPr>
          <p:nvPr/>
        </p:nvSpPr>
        <p:spPr bwMode="auto">
          <a:xfrm>
            <a:off x="3276600" y="1905000"/>
            <a:ext cx="4730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3200" b="1">
                <a:solidFill>
                  <a:srgbClr val="8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45088" name="Text Box 32"/>
          <p:cNvSpPr txBox="1">
            <a:spLocks noChangeArrowheads="1"/>
          </p:cNvSpPr>
          <p:nvPr/>
        </p:nvSpPr>
        <p:spPr bwMode="auto">
          <a:xfrm>
            <a:off x="609600" y="4191000"/>
            <a:ext cx="4730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3200" b="1">
                <a:solidFill>
                  <a:srgbClr val="8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45089" name="Text Box 33"/>
          <p:cNvSpPr txBox="1">
            <a:spLocks noChangeArrowheads="1"/>
          </p:cNvSpPr>
          <p:nvPr/>
        </p:nvSpPr>
        <p:spPr bwMode="auto">
          <a:xfrm>
            <a:off x="3429000" y="4191000"/>
            <a:ext cx="4730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3200" b="1">
                <a:solidFill>
                  <a:srgbClr val="8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45090" name="Text Box 34"/>
          <p:cNvSpPr txBox="1">
            <a:spLocks noChangeArrowheads="1"/>
          </p:cNvSpPr>
          <p:nvPr/>
        </p:nvSpPr>
        <p:spPr bwMode="auto">
          <a:xfrm>
            <a:off x="6324600" y="4191000"/>
            <a:ext cx="4730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3200" b="1">
                <a:solidFill>
                  <a:srgbClr val="8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11288" name="Line 37"/>
          <p:cNvSpPr>
            <a:spLocks noChangeShapeType="1"/>
          </p:cNvSpPr>
          <p:nvPr/>
        </p:nvSpPr>
        <p:spPr bwMode="auto">
          <a:xfrm>
            <a:off x="2590800" y="3048000"/>
            <a:ext cx="866775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9" name="Line 38"/>
          <p:cNvSpPr>
            <a:spLocks noChangeShapeType="1"/>
          </p:cNvSpPr>
          <p:nvPr/>
        </p:nvSpPr>
        <p:spPr bwMode="auto">
          <a:xfrm>
            <a:off x="1600200" y="3962400"/>
            <a:ext cx="0" cy="762000"/>
          </a:xfrm>
          <a:prstGeom prst="line">
            <a:avLst/>
          </a:prstGeom>
          <a:noFill/>
          <a:ln w="57150">
            <a:solidFill>
              <a:schemeClr val="tx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11290" name="Picture 36" descr="PE01561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133600"/>
            <a:ext cx="27432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91" name="Text Box 39"/>
          <p:cNvSpPr txBox="1">
            <a:spLocks noChangeArrowheads="1"/>
          </p:cNvSpPr>
          <p:nvPr/>
        </p:nvSpPr>
        <p:spPr bwMode="auto">
          <a:xfrm>
            <a:off x="152400" y="6583363"/>
            <a:ext cx="307657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r>
              <a:rPr lang="pt-BR" sz="700">
                <a:latin typeface="Arial" charset="0"/>
              </a:rPr>
              <a:t>Copyright © 2015 Laury A. Bueno – Administração Mercadológica • MKT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istras">
  <a:themeElements>
    <a:clrScheme name="Listras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Listra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Listras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stras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stras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stras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Office\Templates\Estruturas de apresentação\Faixas.pot</Template>
  <TotalTime>1683</TotalTime>
  <Words>1866</Words>
  <Application>Microsoft Macintosh PowerPoint</Application>
  <PresentationFormat>On-screen Show (4:3)</PresentationFormat>
  <Paragraphs>246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Listras</vt:lpstr>
      <vt:lpstr>Marketing Sistemas de Informação de Marketing (S.I.M.) e Pesquisa de Marketing</vt:lpstr>
      <vt:lpstr>PowerPoint Presentation</vt:lpstr>
      <vt:lpstr>QUESTÕES QUE A PESQUISA DE MARKETING PODE AJUDAR A RESPONDER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Diferença entre pesquisa qualitativa e quantitativa</vt:lpstr>
      <vt:lpstr>Diferença entre pesquisa qualitativa e quantitativa</vt:lpstr>
      <vt:lpstr>Diferença entre pesquisa qualitativa e quantitativa</vt:lpstr>
      <vt:lpstr>Diferença entre pesquisa qualitativa e quantitativa</vt:lpstr>
      <vt:lpstr>Diferença entre pesquisa qualitativa e quantitativa</vt:lpstr>
      <vt:lpstr>Diferença entre pesquisa qualitativa e quantitativa</vt:lpstr>
      <vt:lpstr>Diferença entre pesquisa qualitativa e quantitativa</vt:lpstr>
      <vt:lpstr>Diferença entre pesquisa qualitativa e quantitativa</vt:lpstr>
      <vt:lpstr>Diferença entre pesquisa qualitativa e quantitativa</vt:lpstr>
    </vt:vector>
  </TitlesOfParts>
  <Company>Labconsult™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SISTEMAS DE INFORMAÇÃO DE MARKETING E PESQUISA DE MARKETING</dc:title>
  <dc:subject>Administração Mercadológica IA</dc:subject>
  <dc:creator>Laury A. Bueno</dc:creator>
  <cp:keywords>Labconsult™</cp:keywords>
  <dc:description>Copyright © 2002-2014 Laury A. Bueno • All rights reserved • labconsult@ig.com.br • www.laurybueno.com.br</dc:description>
  <cp:lastModifiedBy>Hercules Farnesi da Costa Cunha</cp:lastModifiedBy>
  <cp:revision>254</cp:revision>
  <dcterms:created xsi:type="dcterms:W3CDTF">2002-03-31T16:26:27Z</dcterms:created>
  <dcterms:modified xsi:type="dcterms:W3CDTF">2015-10-27T11:29:33Z</dcterms:modified>
  <cp:category>Administração Mercadológica I</cp:category>
</cp:coreProperties>
</file>